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8"/>
  </p:handoutMasterIdLst>
  <p:sldIdLst>
    <p:sldId id="258" r:id="rId2"/>
    <p:sldId id="257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B70F1C-53A3-4E2F-9AE5-F0E424860DCF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ADAB0-1883-4367-9686-15AD12F618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7150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8225C-E7CA-48DE-AAAA-60874C9E1B23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DA633-A11A-4F8B-9968-E30CFFEC03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87434-A646-4312-86C1-630D96D9ADA9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377F1-463F-4E0E-B81E-94C91263B9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716BA-0335-4DEA-BC88-AADE508BBAC2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1CC6A-2EBF-45D7-A113-DE44C6A141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DEC77-5D12-4355-9138-58C59E5C8CC4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D5337-A298-43D6-A256-2ED08BF4A7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88005-2069-41D6-81B8-84C5FF644295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E2DEA-4DF0-45DA-A182-BA87145289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3BB3-7F06-4F68-97EE-EB17B19C122B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EB259-246F-488A-B480-A479BAAC3C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A1602-F09C-4B1E-8A7A-77B3199BEB77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4299F-9AF3-48BD-A2CF-5E337376B1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C0727-4EFF-43C0-B9BB-B1A4DF8DF568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731A4-E930-4D65-B8EE-A6FFC2B704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2D3D0-7056-4709-B4AC-A8131C95C2C1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7D94C9-62A2-44D3-B5A8-3093A9B5AC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B12D3-175F-43CE-A1CC-56F8B2A708D1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59CCD-04E3-4E68-89E8-737FB4C9CB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C1D98-4711-443D-9CDA-2D804AC070D3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B0455-AD7C-4CB6-8968-283D9C0E41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41D9FA-2E51-4C11-9E47-34EF63F961B5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46D6168-57CA-4F83-8E57-BB005C60BC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5" r:id="rId2"/>
    <p:sldLayoutId id="2147483684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5" r:id="rId9"/>
    <p:sldLayoutId id="2147483681" r:id="rId10"/>
    <p:sldLayoutId id="214748368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8229600" cy="1085850"/>
          </a:xfrm>
        </p:spPr>
        <p:txBody>
          <a:bodyPr/>
          <a:lstStyle/>
          <a:p>
            <a:r>
              <a:rPr lang="en-US" sz="4800" b="1" smtClean="0">
                <a:solidFill>
                  <a:srgbClr val="002060"/>
                </a:solidFill>
                <a:latin typeface="Agency FB" pitchFamily="34" charset="0"/>
              </a:rPr>
              <a:t>CONQUERING CONFLICT IN THE CHURCH</a:t>
            </a:r>
            <a:endParaRPr lang="en-US" sz="4800" smtClean="0">
              <a:solidFill>
                <a:srgbClr val="002060"/>
              </a:solidFill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b="1" smtClean="0"/>
              <a:t>Growing Up Rather Than Giving Up - Part 9</a:t>
            </a:r>
            <a:endParaRPr lang="en-US" smtClean="0"/>
          </a:p>
          <a:p>
            <a:pPr algn="ctr">
              <a:buFont typeface="Wingdings 2" pitchFamily="18" charset="2"/>
              <a:buNone/>
            </a:pPr>
            <a:r>
              <a:rPr lang="en-US" sz="3200" b="1" smtClean="0">
                <a:solidFill>
                  <a:srgbClr val="C00000"/>
                </a:solidFill>
              </a:rPr>
              <a:t>James 4:1-10</a:t>
            </a:r>
            <a:r>
              <a:rPr lang="en-US" smtClean="0">
                <a:solidFill>
                  <a:srgbClr val="0070C0"/>
                </a:solidFill>
              </a:rPr>
              <a:t> </a:t>
            </a:r>
          </a:p>
        </p:txBody>
      </p:sp>
      <p:pic>
        <p:nvPicPr>
          <p:cNvPr id="5" name="Picture 4" descr="200502_086_squabble_3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" y="2743200"/>
            <a:ext cx="9147175" cy="410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382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b="1" dirty="0" smtClean="0"/>
              <a:t>I. </a:t>
            </a:r>
            <a:r>
              <a:rPr lang="en-US" sz="4400" b="1" u="sng" dirty="0" smtClean="0">
                <a:solidFill>
                  <a:srgbClr val="002060"/>
                </a:solidFill>
              </a:rPr>
              <a:t>CAUSES OF CONFLICT:</a:t>
            </a:r>
            <a:r>
              <a:rPr lang="en-US" sz="4400" dirty="0" smtClean="0">
                <a:solidFill>
                  <a:srgbClr val="002060"/>
                </a:solidFill>
              </a:rPr>
              <a:t> -</a:t>
            </a:r>
            <a:r>
              <a:rPr lang="en-US" sz="4400" dirty="0" smtClean="0">
                <a:solidFill>
                  <a:srgbClr val="C00000"/>
                </a:solidFill>
              </a:rPr>
              <a:t>James 4:1 </a:t>
            </a:r>
            <a:endParaRPr lang="en-US" sz="44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371600"/>
            <a:ext cx="8991600" cy="5486400"/>
          </a:xfrm>
        </p:spPr>
        <p:txBody>
          <a:bodyPr/>
          <a:lstStyle/>
          <a:p>
            <a:pPr marL="514350" indent="-514350">
              <a:buFont typeface="Wingdings 2" pitchFamily="18" charset="2"/>
              <a:buAutoNum type="arabicPeriod"/>
            </a:pPr>
            <a:r>
              <a:rPr lang="en-US" sz="3600" b="1" dirty="0" smtClean="0"/>
              <a:t>The desire to have things                   </a:t>
            </a:r>
            <a:r>
              <a:rPr lang="en-US" sz="3600" b="1" dirty="0" smtClean="0">
                <a:solidFill>
                  <a:srgbClr val="FF0000"/>
                </a:solidFill>
              </a:rPr>
              <a:t>v2</a:t>
            </a:r>
            <a:endParaRPr lang="en-US" sz="3600" dirty="0" smtClean="0">
              <a:solidFill>
                <a:srgbClr val="FF0000"/>
              </a:solidFill>
            </a:endParaRPr>
          </a:p>
          <a:p>
            <a:pPr marL="514350" indent="-514350">
              <a:buFont typeface="Arial" charset="0"/>
              <a:buAutoNum type="arabicPeriod"/>
            </a:pPr>
            <a:r>
              <a:rPr lang="en-US" sz="3600" b="1" dirty="0" smtClean="0"/>
              <a:t>The desire to feel good                       </a:t>
            </a:r>
            <a:r>
              <a:rPr lang="en-US" sz="3600" dirty="0" smtClean="0">
                <a:solidFill>
                  <a:srgbClr val="FF0000"/>
                </a:solidFill>
              </a:rPr>
              <a:t>v3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en-US" sz="3600" b="1" dirty="0" smtClean="0"/>
              <a:t>The desire to be number one </a:t>
            </a:r>
            <a:r>
              <a:rPr lang="en-US" sz="3600" dirty="0" smtClean="0">
                <a:solidFill>
                  <a:srgbClr val="FF0000"/>
                </a:solidFill>
              </a:rPr>
              <a:t>Prov  13:10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en-US" sz="3600" b="1" dirty="0" smtClean="0"/>
              <a:t>Unfulfilled desires causes conflict </a:t>
            </a:r>
            <a:r>
              <a:rPr lang="en-US" sz="3600" dirty="0" smtClean="0">
                <a:solidFill>
                  <a:srgbClr val="FF0000"/>
                </a:solidFill>
              </a:rPr>
              <a:t>v2-3</a:t>
            </a:r>
            <a:r>
              <a:rPr lang="en-US" sz="3600" b="1" dirty="0" smtClean="0"/>
              <a:t> </a:t>
            </a:r>
          </a:p>
          <a:p>
            <a:pPr marL="742950" indent="-742950">
              <a:buAutoNum type="alphaUcPeriod"/>
            </a:pP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We don’t pray                                       </a:t>
            </a:r>
            <a:r>
              <a:rPr lang="en-US" sz="3600" dirty="0" smtClean="0">
                <a:solidFill>
                  <a:srgbClr val="FF0000"/>
                </a:solidFill>
              </a:rPr>
              <a:t>v2</a:t>
            </a:r>
          </a:p>
          <a:p>
            <a:pPr marL="742950" indent="-742950">
              <a:buAutoNum type="alphaUcPeriod"/>
            </a:pP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We pray with the wrong motives       </a:t>
            </a:r>
            <a:r>
              <a:rPr lang="en-US" sz="3600" dirty="0" smtClean="0">
                <a:solidFill>
                  <a:srgbClr val="FF0000"/>
                </a:solidFill>
              </a:rPr>
              <a:t>v3a</a:t>
            </a:r>
          </a:p>
          <a:p>
            <a:pPr marL="742950" indent="-742950">
              <a:buAutoNum type="alphaUcPeriod"/>
            </a:pP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We have ruptured our relationship with God                                                        </a:t>
            </a:r>
            <a:r>
              <a:rPr lang="en-US" sz="3600" dirty="0" smtClean="0">
                <a:solidFill>
                  <a:srgbClr val="FF0000"/>
                </a:solidFill>
              </a:rPr>
              <a:t>v4  </a:t>
            </a:r>
            <a:r>
              <a:rPr lang="en-US" sz="3600" b="1" dirty="0" smtClean="0"/>
              <a:t>                      </a:t>
            </a:r>
            <a:endParaRPr lang="en-US" sz="24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33450"/>
          </a:xfrm>
        </p:spPr>
        <p:txBody>
          <a:bodyPr/>
          <a:lstStyle/>
          <a:p>
            <a:r>
              <a:rPr lang="en-US" sz="4800" b="1" smtClean="0">
                <a:solidFill>
                  <a:srgbClr val="002060"/>
                </a:solidFill>
              </a:rPr>
              <a:t>II.</a:t>
            </a:r>
            <a:r>
              <a:rPr lang="en-US" sz="4800" b="1" u="sng" smtClean="0">
                <a:solidFill>
                  <a:srgbClr val="002060"/>
                </a:solidFill>
              </a:rPr>
              <a:t> THE CURE FOR CONFLICTS:</a:t>
            </a:r>
            <a:r>
              <a:rPr lang="en-US" sz="4800" smtClean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lnSpcReduction="1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en-US" sz="3600" b="1" u="sng" dirty="0" smtClean="0"/>
              <a:t>GOD'S </a:t>
            </a:r>
            <a:r>
              <a:rPr lang="en-US" sz="3600" b="1" u="sng" dirty="0"/>
              <a:t>GRACE</a:t>
            </a:r>
            <a:r>
              <a:rPr lang="en-US" sz="3600" dirty="0"/>
              <a:t> </a:t>
            </a:r>
            <a:r>
              <a:rPr lang="en-US" sz="3600" dirty="0" smtClean="0"/>
              <a:t>       </a:t>
            </a:r>
            <a:r>
              <a:rPr lang="en-US" sz="3600" dirty="0" smtClean="0">
                <a:solidFill>
                  <a:srgbClr val="C00000"/>
                </a:solidFill>
              </a:rPr>
              <a:t>James 4:6&amp;10</a:t>
            </a:r>
          </a:p>
          <a:p>
            <a:pPr marL="1188720" lvl="3" indent="-210312" fontAlgn="auto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en-US" sz="3200" dirty="0">
                <a:solidFill>
                  <a:srgbClr val="C00000"/>
                </a:solidFill>
              </a:rPr>
              <a:t>Romans 12:3 </a:t>
            </a:r>
            <a:endParaRPr lang="en-US" sz="3200" dirty="0" smtClean="0">
              <a:solidFill>
                <a:srgbClr val="C00000"/>
              </a:solidFill>
            </a:endParaRPr>
          </a:p>
          <a:p>
            <a:pPr marL="1188720" lvl="3" indent="-210312" fontAlgn="auto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en-US" sz="3200" dirty="0">
                <a:solidFill>
                  <a:srgbClr val="C00000"/>
                </a:solidFill>
              </a:rPr>
              <a:t>1 Peter 5:5 </a:t>
            </a:r>
            <a:endParaRPr lang="en-US" sz="3200" dirty="0" smtClean="0">
              <a:solidFill>
                <a:srgbClr val="C00000"/>
              </a:solidFill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en-US" sz="3600" b="1" u="sng" dirty="0" smtClean="0"/>
              <a:t>GIVE </a:t>
            </a:r>
            <a:r>
              <a:rPr lang="en-US" sz="3600" b="1" u="sng" dirty="0"/>
              <a:t>IN TO GOD</a:t>
            </a:r>
            <a:r>
              <a:rPr lang="en-US" sz="3600" dirty="0"/>
              <a:t> </a:t>
            </a:r>
            <a:r>
              <a:rPr lang="en-US" sz="3600" dirty="0" smtClean="0"/>
              <a:t>-</a:t>
            </a:r>
            <a:r>
              <a:rPr lang="en-US" sz="3600" dirty="0">
                <a:solidFill>
                  <a:srgbClr val="C00000"/>
                </a:solidFill>
              </a:rPr>
              <a:t>James 4:7 </a:t>
            </a:r>
            <a:endParaRPr lang="en-US" sz="3600" dirty="0" smtClean="0">
              <a:solidFill>
                <a:srgbClr val="C00000"/>
              </a:solidFill>
            </a:endParaRPr>
          </a:p>
          <a:p>
            <a:pPr marL="1188720" lvl="3" indent="-210312" fontAlgn="auto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en-US" sz="2800" dirty="0">
                <a:solidFill>
                  <a:srgbClr val="C00000"/>
                </a:solidFill>
              </a:rPr>
              <a:t>Colossians 3:15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en-US" b="1" u="sng" dirty="0" smtClean="0"/>
              <a:t> </a:t>
            </a:r>
            <a:r>
              <a:rPr lang="en-US" sz="3600" b="1" u="sng" dirty="0"/>
              <a:t>RESIST SATAN</a:t>
            </a:r>
            <a:r>
              <a:rPr lang="en-US" sz="3600" dirty="0"/>
              <a:t> </a:t>
            </a:r>
            <a:endParaRPr lang="en-US" dirty="0"/>
          </a:p>
          <a:p>
            <a:pPr marL="914400" lvl="1" indent="-514350" fontAlgn="auto">
              <a:spcAft>
                <a:spcPts val="0"/>
              </a:spcAft>
              <a:buFont typeface="+mj-lt"/>
              <a:buAutoNum type="alphaUcPeriod"/>
              <a:defRPr/>
            </a:pPr>
            <a:r>
              <a:rPr lang="en-US" sz="3200" b="1" dirty="0" smtClean="0"/>
              <a:t>We </a:t>
            </a:r>
            <a:r>
              <a:rPr lang="en-US" sz="3200" b="1" dirty="0"/>
              <a:t>need to resist the devil by being wise </a:t>
            </a:r>
            <a:r>
              <a:rPr lang="en-US" sz="3200" dirty="0" smtClean="0"/>
              <a:t> </a:t>
            </a:r>
            <a:endParaRPr lang="en-US" sz="3200" dirty="0"/>
          </a:p>
          <a:p>
            <a:pPr marL="1188720" lvl="3" indent="-210312" fontAlgn="auto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en-US" sz="3200" dirty="0">
                <a:solidFill>
                  <a:srgbClr val="C00000"/>
                </a:solidFill>
              </a:rPr>
              <a:t>2 Cor. 2:11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US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382000" cy="781050"/>
          </a:xfrm>
        </p:spPr>
        <p:txBody>
          <a:bodyPr/>
          <a:lstStyle/>
          <a:p>
            <a:r>
              <a:rPr lang="en-US" sz="4000" b="1" dirty="0" smtClean="0">
                <a:solidFill>
                  <a:srgbClr val="002060"/>
                </a:solidFill>
              </a:rPr>
              <a:t>4. </a:t>
            </a:r>
            <a:r>
              <a:rPr lang="en-US" sz="4000" b="1" u="sng" dirty="0" smtClean="0">
                <a:solidFill>
                  <a:srgbClr val="002060"/>
                </a:solidFill>
              </a:rPr>
              <a:t>DRAW CLOSER TO GOD</a:t>
            </a:r>
            <a:r>
              <a:rPr lang="en-US" sz="4000" dirty="0" smtClean="0">
                <a:solidFill>
                  <a:srgbClr val="002060"/>
                </a:solidFill>
              </a:rPr>
              <a:t> -</a:t>
            </a:r>
            <a:r>
              <a:rPr lang="en-US" sz="4000" dirty="0" smtClean="0">
                <a:solidFill>
                  <a:srgbClr val="FF0000"/>
                </a:solidFill>
              </a:rPr>
              <a:t>James 4:8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953000"/>
          </a:xfrm>
        </p:spPr>
        <p:txBody>
          <a:bodyPr/>
          <a:lstStyle/>
          <a:p>
            <a:pPr marL="514350" indent="-514350">
              <a:buFont typeface="Calibri" pitchFamily="34" charset="0"/>
              <a:buAutoNum type="alphaUcPeriod"/>
            </a:pPr>
            <a:r>
              <a:rPr lang="en-US" sz="4400" b="1" dirty="0" smtClean="0"/>
              <a:t>Clean up your life</a:t>
            </a:r>
            <a:endParaRPr lang="en-US" sz="4400" dirty="0" smtClean="0"/>
          </a:p>
          <a:p>
            <a:pPr marL="1771650" lvl="3" indent="-514350">
              <a:buFont typeface="Wingdings" pitchFamily="2" charset="2"/>
              <a:buChar char="Ø"/>
            </a:pPr>
            <a:r>
              <a:rPr lang="en-US" sz="4000" dirty="0" smtClean="0">
                <a:solidFill>
                  <a:srgbClr val="FF0000"/>
                </a:solidFill>
              </a:rPr>
              <a:t>Hebrews 10:22 </a:t>
            </a:r>
          </a:p>
          <a:p>
            <a:pPr marL="514350" indent="-514350">
              <a:buFont typeface="Calibri" pitchFamily="34" charset="0"/>
              <a:buAutoNum type="alphaUcPeriod"/>
            </a:pPr>
            <a:r>
              <a:rPr lang="en-US" sz="4400" b="1" dirty="0" smtClean="0"/>
              <a:t> Have a clean conscience</a:t>
            </a:r>
            <a:r>
              <a:rPr lang="en-US" sz="4400" dirty="0" smtClean="0"/>
              <a:t> </a:t>
            </a:r>
          </a:p>
          <a:p>
            <a:pPr marL="514350" indent="-514350">
              <a:buFont typeface="Calibri" pitchFamily="34" charset="0"/>
              <a:buAutoNum type="alphaUcPeriod"/>
            </a:pPr>
            <a:r>
              <a:rPr lang="en-US" sz="4400" b="1" dirty="0" smtClean="0"/>
              <a:t> </a:t>
            </a:r>
            <a:r>
              <a:rPr lang="en-US" sz="3800" b="1" dirty="0" smtClean="0"/>
              <a:t>Have a full confidence with God</a:t>
            </a:r>
            <a:endParaRPr lang="en-US" sz="3800" dirty="0" smtClean="0"/>
          </a:p>
          <a:p>
            <a:pPr marL="514350" indent="-514350">
              <a:buFont typeface="Calibri" pitchFamily="34" charset="0"/>
              <a:buAutoNum type="alphaUcPeriod"/>
            </a:pPr>
            <a:r>
              <a:rPr lang="en-US" sz="4400" b="1" dirty="0" smtClean="0"/>
              <a:t> Have a sincere heart</a:t>
            </a:r>
            <a:endParaRPr lang="en-US" sz="4400" dirty="0" smtClean="0"/>
          </a:p>
          <a:p>
            <a:pPr marL="1771650" lvl="3" indent="-514350">
              <a:buFont typeface="Wingdings" pitchFamily="2" charset="2"/>
              <a:buChar char="Ø"/>
            </a:pPr>
            <a:r>
              <a:rPr lang="en-US" sz="4000" dirty="0" smtClean="0">
                <a:solidFill>
                  <a:srgbClr val="FF0000"/>
                </a:solidFill>
              </a:rPr>
              <a:t>Psalm 119:9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04850"/>
            <a:ext cx="8382000" cy="1200150"/>
          </a:xfrm>
        </p:spPr>
        <p:txBody>
          <a:bodyPr/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</a:rPr>
              <a:t>5. </a:t>
            </a:r>
            <a:r>
              <a:rPr lang="en-US" sz="4000" b="1" u="sng" dirty="0" smtClean="0">
                <a:solidFill>
                  <a:srgbClr val="002060"/>
                </a:solidFill>
              </a:rPr>
              <a:t>BE SORROWFUL FOR THE CONFLICT</a:t>
            </a:r>
            <a:r>
              <a:rPr lang="en-US" sz="4000" u="sng" dirty="0" smtClean="0">
                <a:solidFill>
                  <a:srgbClr val="002060"/>
                </a:solidFill>
              </a:rPr>
              <a:t>  </a:t>
            </a:r>
            <a:r>
              <a:rPr lang="en-US" sz="4000" dirty="0" smtClean="0">
                <a:solidFill>
                  <a:srgbClr val="002060"/>
                </a:solidFill>
              </a:rPr>
              <a:t>- </a:t>
            </a:r>
            <a:r>
              <a:rPr lang="en-US" sz="4000" dirty="0" smtClean="0">
                <a:solidFill>
                  <a:srgbClr val="C00000"/>
                </a:solidFill>
              </a:rPr>
              <a:t>James 4:9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057400"/>
            <a:ext cx="8534400" cy="4343400"/>
          </a:xfrm>
        </p:spPr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n-US" dirty="0"/>
              <a:t> </a:t>
            </a:r>
            <a:r>
              <a:rPr lang="en-US" sz="4000" b="1" dirty="0" smtClean="0"/>
              <a:t>6</a:t>
            </a:r>
            <a:r>
              <a:rPr lang="en-US" sz="4000" b="1" dirty="0"/>
              <a:t>.</a:t>
            </a:r>
            <a:r>
              <a:rPr lang="en-US" sz="4000" b="1" u="sng" dirty="0"/>
              <a:t> </a:t>
            </a:r>
            <a:r>
              <a:rPr lang="en-US" sz="4000" b="1" u="sng" dirty="0">
                <a:solidFill>
                  <a:srgbClr val="002060"/>
                </a:solidFill>
              </a:rPr>
              <a:t>DON'T BE CRITICAL </a:t>
            </a:r>
            <a:r>
              <a:rPr lang="en-US" sz="4000" b="1" u="sng" dirty="0" smtClean="0">
                <a:solidFill>
                  <a:srgbClr val="002060"/>
                </a:solidFill>
              </a:rPr>
              <a:t> OR </a:t>
            </a:r>
            <a:r>
              <a:rPr lang="en-US" sz="4000" b="1" u="sng" dirty="0">
                <a:solidFill>
                  <a:srgbClr val="002060"/>
                </a:solidFill>
              </a:rPr>
              <a:t>JUDGMENTAL OF OTHERS</a:t>
            </a:r>
            <a:r>
              <a:rPr lang="en-US" sz="4000" u="sng" dirty="0">
                <a:solidFill>
                  <a:srgbClr val="002060"/>
                </a:solidFill>
              </a:rPr>
              <a:t> </a:t>
            </a:r>
            <a:endParaRPr lang="en-US" sz="4000" u="sng" dirty="0" smtClean="0">
              <a:solidFill>
                <a:srgbClr val="002060"/>
              </a:solidFill>
            </a:endParaRPr>
          </a:p>
          <a:p>
            <a:pPr marL="1463040" lvl="4" indent="-210312" fontAlgn="auto">
              <a:spcAft>
                <a:spcPts val="0"/>
              </a:spcAft>
              <a:buClr>
                <a:schemeClr val="accent4"/>
              </a:buClr>
              <a:buFont typeface="Wingdings" pitchFamily="2" charset="2"/>
              <a:buChar char="Ø"/>
              <a:defRPr/>
            </a:pPr>
            <a:r>
              <a:rPr lang="en-US" sz="4000" dirty="0" smtClean="0">
                <a:solidFill>
                  <a:srgbClr val="C00000"/>
                </a:solidFill>
              </a:rPr>
              <a:t>James </a:t>
            </a:r>
            <a:r>
              <a:rPr lang="en-US" sz="4000" dirty="0">
                <a:solidFill>
                  <a:srgbClr val="C00000"/>
                </a:solidFill>
              </a:rPr>
              <a:t>4:11-12 </a:t>
            </a:r>
            <a:endParaRPr lang="en-US" sz="3200" dirty="0" smtClean="0">
              <a:solidFill>
                <a:srgbClr val="C00000"/>
              </a:solidFill>
            </a:endParaRPr>
          </a:p>
          <a:p>
            <a:pPr marL="1314450" lvl="2" indent="-514350" fontAlgn="auto">
              <a:spcAft>
                <a:spcPts val="0"/>
              </a:spcAft>
              <a:buFont typeface="+mj-lt"/>
              <a:buAutoNum type="alphaUcPeriod"/>
              <a:defRPr/>
            </a:pPr>
            <a:r>
              <a:rPr lang="en-US" sz="4000" b="1" dirty="0" smtClean="0"/>
              <a:t>Remember who the others are</a:t>
            </a:r>
          </a:p>
          <a:p>
            <a:pPr marL="1314450" lvl="2" indent="-514350" fontAlgn="auto">
              <a:spcAft>
                <a:spcPts val="0"/>
              </a:spcAft>
              <a:buFont typeface="+mj-lt"/>
              <a:buAutoNum type="alphaUcPeriod"/>
              <a:defRPr/>
            </a:pPr>
            <a:r>
              <a:rPr lang="en-US" sz="4000" b="1" dirty="0" smtClean="0"/>
              <a:t>Remember who God is</a:t>
            </a:r>
          </a:p>
          <a:p>
            <a:pPr marL="1314450" lvl="2" indent="-514350" fontAlgn="auto">
              <a:spcAft>
                <a:spcPts val="0"/>
              </a:spcAft>
              <a:buFont typeface="+mj-lt"/>
              <a:buAutoNum type="alphaUcPeriod"/>
              <a:defRPr/>
            </a:pPr>
            <a:r>
              <a:rPr lang="en-US" sz="4000" b="1" dirty="0" smtClean="0"/>
              <a:t>Remember WHO YOU ARE</a:t>
            </a:r>
            <a:endParaRPr lang="en-US" sz="40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002060"/>
                </a:solidFill>
              </a:rPr>
              <a:t>6.</a:t>
            </a:r>
            <a:r>
              <a:rPr lang="en-US" b="1" u="sng" dirty="0" smtClean="0">
                <a:solidFill>
                  <a:srgbClr val="002060"/>
                </a:solidFill>
              </a:rPr>
              <a:t> </a:t>
            </a:r>
            <a:r>
              <a:rPr lang="en-US" sz="4400" b="1" u="sng" dirty="0" smtClean="0">
                <a:solidFill>
                  <a:srgbClr val="002060"/>
                </a:solidFill>
              </a:rPr>
              <a:t>BE </a:t>
            </a:r>
            <a:r>
              <a:rPr lang="en-US" sz="4900" b="1" u="sng" dirty="0" smtClean="0">
                <a:solidFill>
                  <a:srgbClr val="002060"/>
                </a:solidFill>
              </a:rPr>
              <a:t>WILLING</a:t>
            </a:r>
            <a:r>
              <a:rPr lang="en-US" sz="4400" b="1" u="sng" dirty="0" smtClean="0">
                <a:solidFill>
                  <a:srgbClr val="002060"/>
                </a:solidFill>
              </a:rPr>
              <a:t> TO ASK FORGIVENESS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935163"/>
            <a:ext cx="8534400" cy="4389437"/>
          </a:xfrm>
        </p:spPr>
        <p:txBody>
          <a:bodyPr/>
          <a:lstStyle/>
          <a:p>
            <a:r>
              <a:rPr lang="en-US" sz="3600" dirty="0" smtClean="0">
                <a:solidFill>
                  <a:srgbClr val="002060"/>
                </a:solidFill>
                <a:latin typeface="Book Antiqua" pitchFamily="18" charset="0"/>
              </a:rPr>
              <a:t>Philippians 2:3-5 </a:t>
            </a:r>
            <a:r>
              <a:rPr lang="en-US" sz="3600" i="1" dirty="0" smtClean="0">
                <a:solidFill>
                  <a:srgbClr val="002060"/>
                </a:solidFill>
                <a:latin typeface="Book Antiqua" pitchFamily="18" charset="0"/>
              </a:rPr>
              <a:t>"</a:t>
            </a:r>
            <a:r>
              <a:rPr lang="en-US" sz="3600" b="1" i="1" dirty="0" smtClean="0">
                <a:solidFill>
                  <a:srgbClr val="FF0000"/>
                </a:solidFill>
                <a:latin typeface="Book Antiqua" pitchFamily="18" charset="0"/>
              </a:rPr>
              <a:t>Do nothing out of selfish ambition or vain conceit,</a:t>
            </a:r>
            <a:r>
              <a:rPr lang="en-US" sz="3600" b="1" dirty="0" smtClean="0">
                <a:solidFill>
                  <a:srgbClr val="FF0000"/>
                </a:solidFill>
                <a:latin typeface="Book Antiqua" pitchFamily="18" charset="0"/>
              </a:rPr>
              <a:t> [</a:t>
            </a:r>
            <a:r>
              <a:rPr lang="en-US" sz="3600" b="1" dirty="0" smtClean="0">
                <a:latin typeface="Book Antiqua" pitchFamily="18" charset="0"/>
              </a:rPr>
              <a:t>Why? because pride causes arguments</a:t>
            </a:r>
            <a:r>
              <a:rPr lang="en-US" sz="3600" b="1" dirty="0" smtClean="0">
                <a:solidFill>
                  <a:srgbClr val="FF0000"/>
                </a:solidFill>
                <a:latin typeface="Book Antiqua" pitchFamily="18" charset="0"/>
              </a:rPr>
              <a:t>]</a:t>
            </a:r>
            <a:r>
              <a:rPr lang="en-US" sz="3600" b="1" i="1" dirty="0" smtClean="0">
                <a:solidFill>
                  <a:srgbClr val="FF0000"/>
                </a:solidFill>
                <a:latin typeface="Book Antiqua" pitchFamily="18" charset="0"/>
              </a:rPr>
              <a:t> but in humility consider others better than yourselves. Each of you should look not only to your own interest but also the interest of others."</a:t>
            </a:r>
            <a:r>
              <a:rPr lang="en-US" sz="3600" b="1" dirty="0" smtClean="0">
                <a:solidFill>
                  <a:srgbClr val="FF0000"/>
                </a:solidFill>
                <a:latin typeface="Book Antiqua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147</TotalTime>
  <Words>209</Words>
  <Application>Microsoft Office PowerPoint</Application>
  <PresentationFormat>On-screen Show (4:3)</PresentationFormat>
  <Paragraphs>35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Flow</vt:lpstr>
      <vt:lpstr>CONQUERING CONFLICT IN THE CHURCH</vt:lpstr>
      <vt:lpstr>I. CAUSES OF CONFLICT: -James 4:1 </vt:lpstr>
      <vt:lpstr>II. THE CURE FOR CONFLICTS: </vt:lpstr>
      <vt:lpstr>4. DRAW CLOSER TO GOD -James 4:8</vt:lpstr>
      <vt:lpstr>5. BE SORROWFUL FOR THE CONFLICT  - James 4:9</vt:lpstr>
      <vt:lpstr>6. BE WILLING TO ASK FORGIVENESS </vt:lpstr>
    </vt:vector>
  </TitlesOfParts>
  <Company>OCF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Church Presentation</dc:creator>
  <cp:lastModifiedBy>Prasad</cp:lastModifiedBy>
  <cp:revision>21</cp:revision>
  <dcterms:created xsi:type="dcterms:W3CDTF">2015-03-18T10:02:13Z</dcterms:created>
  <dcterms:modified xsi:type="dcterms:W3CDTF">2015-11-03T13:46:53Z</dcterms:modified>
</cp:coreProperties>
</file>