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3" r:id="rId6"/>
    <p:sldId id="264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403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86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709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638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88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3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7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125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44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63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92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ED88D-04D8-4A10-8471-DBB4792BC18F}" type="datetimeFigureOut">
              <a:rPr lang="en-US" smtClean="0"/>
              <a:t>9/21/2018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48748-ACCD-4E85-A9B6-9F0E74E2F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904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152400"/>
            <a:ext cx="8991600" cy="6324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User\Pictures\New folder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07" y="228600"/>
            <a:ext cx="8714983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5512" y="609600"/>
            <a:ext cx="4648200" cy="830997"/>
          </a:xfrm>
          <a:prstGeom prst="rect">
            <a:avLst/>
          </a:prstGeom>
          <a:solidFill>
            <a:schemeClr val="bg1"/>
          </a:solidFill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4800" dirty="0" smtClean="0">
                <a:latin typeface="Eras Bold ITC" pitchFamily="34" charset="0"/>
              </a:rPr>
              <a:t>A  Lesson  In </a:t>
            </a:r>
            <a:endParaRPr lang="en-US" sz="4800" dirty="0">
              <a:latin typeface="Eras Bold ITC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43400" y="5410200"/>
            <a:ext cx="4133850" cy="769441"/>
          </a:xfrm>
          <a:prstGeom prst="rect">
            <a:avLst/>
          </a:prstGeom>
          <a:solidFill>
            <a:schemeClr val="bg1"/>
          </a:solidFill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en-US" sz="4400" dirty="0">
                <a:latin typeface="Eras Bold ITC" pitchFamily="34" charset="0"/>
              </a:rPr>
              <a:t>Luke 7:36-50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68939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28600"/>
            <a:ext cx="8686800" cy="6400800"/>
          </a:xfrm>
        </p:spPr>
        <p:txBody>
          <a:bodyPr>
            <a:normAutofit/>
          </a:bodyPr>
          <a:lstStyle/>
          <a:p>
            <a:pPr marL="571500" indent="-571500" algn="l">
              <a:buFont typeface="Wingdings" pitchFamily="2" charset="2"/>
              <a:buChar char="Ø"/>
            </a:pPr>
            <a:r>
              <a:rPr lang="en-US" sz="4800" b="1" dirty="0">
                <a:solidFill>
                  <a:schemeClr val="tx1"/>
                </a:solidFill>
                <a:latin typeface="Nyala" pitchFamily="2" charset="0"/>
              </a:rPr>
              <a:t>Simon didn't offer water for Jesus to wash His </a:t>
            </a:r>
            <a:r>
              <a:rPr lang="en-US" sz="4800" b="1" dirty="0" smtClean="0">
                <a:solidFill>
                  <a:schemeClr val="tx1"/>
                </a:solidFill>
                <a:latin typeface="Nyala" pitchFamily="2" charset="0"/>
              </a:rPr>
              <a:t>feet</a:t>
            </a:r>
          </a:p>
          <a:p>
            <a:pPr marL="571500" lvl="0" indent="-571500" algn="l">
              <a:buFont typeface="Wingdings" pitchFamily="2" charset="2"/>
              <a:buChar char="Ø"/>
            </a:pPr>
            <a:r>
              <a:rPr lang="en-US" sz="4800" b="1" dirty="0">
                <a:solidFill>
                  <a:schemeClr val="tx1"/>
                </a:solidFill>
                <a:latin typeface="Nyala" pitchFamily="2" charset="0"/>
              </a:rPr>
              <a:t>However, when Jesus entered Simon's house, no kiss was offered.</a:t>
            </a:r>
          </a:p>
          <a:p>
            <a:pPr marL="571500" indent="-571500" algn="l">
              <a:buFont typeface="Wingdings" pitchFamily="2" charset="2"/>
              <a:buChar char="Ø"/>
            </a:pPr>
            <a:r>
              <a:rPr lang="en-US" sz="4800" b="1" dirty="0">
                <a:solidFill>
                  <a:schemeClr val="tx1"/>
                </a:solidFill>
                <a:latin typeface="Nyala" pitchFamily="2" charset="0"/>
              </a:rPr>
              <a:t>Simon didn't offer the customary hospitality when Jesus entered his </a:t>
            </a:r>
            <a:r>
              <a:rPr lang="en-US" sz="4800" b="1" dirty="0" smtClean="0">
                <a:solidFill>
                  <a:schemeClr val="tx1"/>
                </a:solidFill>
                <a:latin typeface="Nyala" pitchFamily="2" charset="0"/>
              </a:rPr>
              <a:t>home</a:t>
            </a:r>
            <a:r>
              <a:rPr lang="en-US" sz="4800" b="1" dirty="0" smtClean="0">
                <a:latin typeface="Nyala" pitchFamily="2" charset="0"/>
              </a:rPr>
              <a:t>.</a:t>
            </a:r>
            <a:endParaRPr lang="en-US" sz="4800" b="1" dirty="0">
              <a:latin typeface="Nyala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437500"/>
            <a:ext cx="1752600" cy="2059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556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"/>
            <a:ext cx="8839200" cy="6553200"/>
          </a:xfrm>
        </p:spPr>
        <p:txBody>
          <a:bodyPr>
            <a:normAutofit lnSpcReduction="10000"/>
          </a:bodyPr>
          <a:lstStyle/>
          <a:p>
            <a:pPr lvl="0" algn="l"/>
            <a:r>
              <a:rPr lang="en-US" sz="4400" dirty="0">
                <a:solidFill>
                  <a:srgbClr val="FF0000"/>
                </a:solidFill>
                <a:latin typeface="Nyala" pitchFamily="2" charset="0"/>
              </a:rPr>
              <a:t>He invited Jesus into his </a:t>
            </a:r>
            <a:r>
              <a:rPr lang="en-US" sz="4400" dirty="0" smtClean="0">
                <a:solidFill>
                  <a:srgbClr val="FF0000"/>
                </a:solidFill>
                <a:latin typeface="Nyala" pitchFamily="2" charset="0"/>
              </a:rPr>
              <a:t>home: </a:t>
            </a:r>
            <a:r>
              <a:rPr lang="en-US" sz="4400" dirty="0" smtClean="0">
                <a:solidFill>
                  <a:schemeClr val="tx1"/>
                </a:solidFill>
                <a:latin typeface="Nyala" pitchFamily="2" charset="0"/>
              </a:rPr>
              <a:t>    </a:t>
            </a:r>
          </a:p>
          <a:p>
            <a:pPr marL="742950" lvl="0" indent="-742950" algn="l">
              <a:buFont typeface="+mj-lt"/>
              <a:buAutoNum type="alphaLcParenR"/>
            </a:pP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B</a:t>
            </a:r>
            <a:r>
              <a:rPr lang="en-US" sz="4400" dirty="0" smtClean="0">
                <a:solidFill>
                  <a:schemeClr val="tx1"/>
                </a:solidFill>
                <a:latin typeface="Nyala" pitchFamily="2" charset="0"/>
              </a:rPr>
              <a:t>ut </a:t>
            </a: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he didn't treat Jesus with respect,</a:t>
            </a:r>
            <a:r>
              <a:rPr lang="en-US" sz="4400" dirty="0">
                <a:solidFill>
                  <a:srgbClr val="FF0000"/>
                </a:solidFill>
                <a:latin typeface="Nyala" pitchFamily="2" charset="0"/>
              </a:rPr>
              <a:t> </a:t>
            </a:r>
            <a:endParaRPr lang="en-US" sz="4400" dirty="0" smtClean="0">
              <a:solidFill>
                <a:srgbClr val="FF0000"/>
              </a:solidFill>
              <a:latin typeface="Nyala" pitchFamily="2" charset="0"/>
            </a:endParaRPr>
          </a:p>
          <a:p>
            <a:pPr marL="742950" lvl="0" indent="-742950" algn="l">
              <a:buFont typeface="+mj-lt"/>
              <a:buAutoNum type="alphaLcParenR"/>
            </a:pPr>
            <a:r>
              <a:rPr lang="en-US" sz="4400" dirty="0" smtClean="0">
                <a:solidFill>
                  <a:schemeClr val="tx1"/>
                </a:solidFill>
                <a:latin typeface="Nyala" pitchFamily="2" charset="0"/>
              </a:rPr>
              <a:t>He </a:t>
            </a: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didn't treat him as a spiritual leader, </a:t>
            </a:r>
            <a:endParaRPr lang="en-US" sz="4400" dirty="0" smtClean="0">
              <a:solidFill>
                <a:schemeClr val="tx1"/>
              </a:solidFill>
              <a:latin typeface="Nyala" pitchFamily="2" charset="0"/>
            </a:endParaRPr>
          </a:p>
          <a:p>
            <a:pPr marL="742950" lvl="0" indent="-742950" algn="l">
              <a:buFont typeface="+mj-lt"/>
              <a:buAutoNum type="alphaLcParenR"/>
            </a:pPr>
            <a:r>
              <a:rPr lang="en-US" sz="4400" dirty="0" smtClean="0">
                <a:solidFill>
                  <a:schemeClr val="tx1"/>
                </a:solidFill>
                <a:latin typeface="Nyala" pitchFamily="2" charset="0"/>
              </a:rPr>
              <a:t>He </a:t>
            </a: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didn't even treat </a:t>
            </a:r>
            <a:r>
              <a:rPr lang="en-US" sz="4400" dirty="0" smtClean="0">
                <a:solidFill>
                  <a:schemeClr val="tx1"/>
                </a:solidFill>
                <a:latin typeface="Nyala" pitchFamily="2" charset="0"/>
              </a:rPr>
              <a:t>Him </a:t>
            </a: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as an equal. </a:t>
            </a:r>
            <a:endParaRPr lang="en-US" sz="4400" dirty="0" smtClean="0">
              <a:solidFill>
                <a:schemeClr val="tx1"/>
              </a:solidFill>
              <a:latin typeface="Nyala" pitchFamily="2" charset="0"/>
            </a:endParaRPr>
          </a:p>
          <a:p>
            <a:pPr marL="742950" lvl="0" indent="-742950" algn="l">
              <a:buFont typeface="+mj-lt"/>
              <a:buAutoNum type="alphaLcParenR"/>
            </a:pPr>
            <a:r>
              <a:rPr lang="en-US" sz="4400" dirty="0" smtClean="0">
                <a:solidFill>
                  <a:schemeClr val="tx1"/>
                </a:solidFill>
                <a:latin typeface="Nyala" pitchFamily="2" charset="0"/>
              </a:rPr>
              <a:t>He </a:t>
            </a: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just observed Jesus with a judgmental eye</a:t>
            </a:r>
            <a:r>
              <a:rPr lang="en-US" dirty="0" smtClean="0">
                <a:solidFill>
                  <a:schemeClr val="tx1"/>
                </a:solidFill>
                <a:latin typeface="Nyala" pitchFamily="2" charset="0"/>
              </a:rPr>
              <a:t>. </a:t>
            </a:r>
            <a:r>
              <a:rPr lang="en-US" sz="4800" dirty="0" smtClean="0">
                <a:solidFill>
                  <a:schemeClr val="tx1"/>
                </a:solidFill>
                <a:latin typeface="Nyala" pitchFamily="2" charset="0"/>
              </a:rPr>
              <a:t>Lastly …</a:t>
            </a:r>
          </a:p>
          <a:p>
            <a:pPr marL="742950" lvl="0" indent="-742950" algn="l">
              <a:buFont typeface="+mj-lt"/>
              <a:buAutoNum type="alphaLcParenR"/>
            </a:pPr>
            <a:r>
              <a:rPr lang="en-US" sz="4400" dirty="0">
                <a:solidFill>
                  <a:schemeClr val="tx1"/>
                </a:solidFill>
                <a:latin typeface="Nyala" pitchFamily="2" charset="0"/>
              </a:rPr>
              <a:t>He didn't recognize his own spiritual weakness</a:t>
            </a:r>
          </a:p>
        </p:txBody>
      </p:sp>
    </p:spTree>
    <p:extLst>
      <p:ext uri="{BB962C8B-B14F-4D97-AF65-F5344CB8AC3E}">
        <p14:creationId xmlns:p14="http://schemas.microsoft.com/office/powerpoint/2010/main" val="142888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9067800" cy="21336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>
                <a:latin typeface="Bodoni MT" pitchFamily="18" charset="0"/>
              </a:rPr>
              <a:t>“When </a:t>
            </a:r>
            <a:r>
              <a:rPr lang="en-US" dirty="0">
                <a:latin typeface="Bodoni MT" pitchFamily="18" charset="0"/>
              </a:rPr>
              <a:t>I came into your house you did not give me water for my feet, </a:t>
            </a:r>
            <a:r>
              <a:rPr lang="en-US" dirty="0" smtClean="0">
                <a:latin typeface="Bodoni MT" pitchFamily="18" charset="0"/>
              </a:rPr>
              <a:t>                      </a:t>
            </a:r>
            <a:r>
              <a:rPr lang="en-US" dirty="0" smtClean="0">
                <a:solidFill>
                  <a:srgbClr val="FF0000"/>
                </a:solidFill>
                <a:latin typeface="Bodoni MT" pitchFamily="18" charset="0"/>
              </a:rPr>
              <a:t>but </a:t>
            </a:r>
            <a:r>
              <a:rPr lang="en-US" dirty="0">
                <a:solidFill>
                  <a:srgbClr val="FF0000"/>
                </a:solidFill>
                <a:latin typeface="Bodoni MT" pitchFamily="18" charset="0"/>
              </a:rPr>
              <a:t>she wet my feet with her tears and wiped them with her hair.</a:t>
            </a:r>
            <a:endParaRPr lang="en-US" dirty="0">
              <a:latin typeface="Bodoni MT" pitchFamily="18" charset="0"/>
            </a:endParaRPr>
          </a:p>
        </p:txBody>
      </p:sp>
      <p:pic>
        <p:nvPicPr>
          <p:cNvPr id="4" name="Picture 3" descr="F:\Pictures\New album\WomanWashingJesusFeet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2" y="2362200"/>
            <a:ext cx="8610599" cy="43572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857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915400" cy="163036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latin typeface="Nyala" pitchFamily="2" charset="0"/>
              </a:rPr>
              <a:t>You did not give me a kiss, </a:t>
            </a:r>
            <a:r>
              <a:rPr lang="en-US" dirty="0" smtClean="0">
                <a:latin typeface="Nyala" pitchFamily="2" charset="0"/>
              </a:rPr>
              <a:t>                    </a:t>
            </a:r>
            <a:r>
              <a:rPr lang="en-US" dirty="0" smtClean="0">
                <a:solidFill>
                  <a:srgbClr val="FF0000"/>
                </a:solidFill>
                <a:latin typeface="Nyala" pitchFamily="2" charset="0"/>
              </a:rPr>
              <a:t>but </a:t>
            </a:r>
            <a:r>
              <a:rPr lang="en-US" dirty="0">
                <a:solidFill>
                  <a:srgbClr val="FF0000"/>
                </a:solidFill>
                <a:latin typeface="Nyala" pitchFamily="2" charset="0"/>
              </a:rPr>
              <a:t>this woman, from the time I entered, has not stopped kissing my feet</a:t>
            </a:r>
            <a:endParaRPr lang="en-US" dirty="0"/>
          </a:p>
        </p:txBody>
      </p:sp>
      <p:pic>
        <p:nvPicPr>
          <p:cNvPr id="3" name="Picture 2" descr="Image result for forgiven by jesu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33600"/>
            <a:ext cx="8610600" cy="45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445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27" y="609600"/>
            <a:ext cx="8763000" cy="1295400"/>
          </a:xfrm>
        </p:spPr>
        <p:txBody>
          <a:bodyPr>
            <a:noAutofit/>
          </a:bodyPr>
          <a:lstStyle/>
          <a:p>
            <a:r>
              <a:rPr lang="en-US" b="1" dirty="0">
                <a:latin typeface="Nyala" pitchFamily="2" charset="0"/>
              </a:rPr>
              <a:t>You did not put oil on my head, </a:t>
            </a:r>
            <a:r>
              <a:rPr lang="en-US" b="1" dirty="0" smtClean="0">
                <a:latin typeface="Nyala" pitchFamily="2" charset="0"/>
              </a:rPr>
              <a:t>            </a:t>
            </a:r>
            <a:r>
              <a:rPr lang="en-US" b="1" dirty="0" smtClean="0">
                <a:solidFill>
                  <a:srgbClr val="FF0000"/>
                </a:solidFill>
                <a:latin typeface="Nyala" pitchFamily="2" charset="0"/>
              </a:rPr>
              <a:t>but </a:t>
            </a:r>
            <a:r>
              <a:rPr lang="en-US" b="1" dirty="0">
                <a:solidFill>
                  <a:srgbClr val="FF0000"/>
                </a:solidFill>
                <a:latin typeface="Nyala" pitchFamily="2" charset="0"/>
              </a:rPr>
              <a:t>she has poured perfume on my feet.”</a:t>
            </a:r>
            <a:br>
              <a:rPr lang="en-US" b="1" dirty="0">
                <a:solidFill>
                  <a:srgbClr val="FF0000"/>
                </a:solidFill>
                <a:latin typeface="Nyala" pitchFamily="2" charset="0"/>
              </a:rPr>
            </a:br>
            <a:endParaRPr lang="en-US" b="1" dirty="0"/>
          </a:p>
        </p:txBody>
      </p:sp>
      <p:pic>
        <p:nvPicPr>
          <p:cNvPr id="3" name="Picture 2" descr="F:\Pictures\New album\WomanWashingJesusFeet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27" y="1828801"/>
            <a:ext cx="8610599" cy="50291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415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8686800" cy="685799"/>
          </a:xfrm>
        </p:spPr>
        <p:txBody>
          <a:bodyPr>
            <a:normAutofit fontScale="90000"/>
          </a:bodyPr>
          <a:lstStyle/>
          <a:p>
            <a:r>
              <a:rPr lang="en-US" sz="5400" b="1" dirty="0">
                <a:solidFill>
                  <a:srgbClr val="FF0000"/>
                </a:solidFill>
                <a:latin typeface="Nyala" pitchFamily="2" charset="0"/>
              </a:rPr>
              <a:t>T</a:t>
            </a:r>
            <a:r>
              <a:rPr lang="en-US" sz="5400" b="1" dirty="0" smtClean="0">
                <a:solidFill>
                  <a:srgbClr val="FF0000"/>
                </a:solidFill>
                <a:latin typeface="Nyala" pitchFamily="2" charset="0"/>
              </a:rPr>
              <a:t>hree </a:t>
            </a:r>
            <a:r>
              <a:rPr lang="en-US" sz="5400" b="1" dirty="0">
                <a:solidFill>
                  <a:srgbClr val="FF0000"/>
                </a:solidFill>
                <a:latin typeface="Nyala" pitchFamily="2" charset="0"/>
              </a:rPr>
              <a:t>aspects of forgiveness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914400"/>
            <a:ext cx="8839200" cy="5562600"/>
          </a:xfrm>
        </p:spPr>
        <p:txBody>
          <a:bodyPr/>
          <a:lstStyle/>
          <a:p>
            <a:pPr marL="514350" indent="-514350" algn="l">
              <a:buFont typeface="+mj-lt"/>
              <a:buAutoNum type="arabicPeriod"/>
            </a:pPr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We </a:t>
            </a: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all have much to be forgiven.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If you want to be forgiven, you can </a:t>
            </a:r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be</a:t>
            </a:r>
            <a:r>
              <a:rPr lang="en-US" sz="4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     </a:t>
            </a:r>
            <a:r>
              <a:rPr lang="en-US" sz="4000" dirty="0" smtClean="0">
                <a:solidFill>
                  <a:srgbClr val="FF0000"/>
                </a:solidFill>
                <a:latin typeface="Arial Narrow" pitchFamily="34" charset="0"/>
              </a:rPr>
              <a:t>Proverbs 28:13; </a:t>
            </a:r>
            <a:r>
              <a:rPr lang="en-US" sz="4000" dirty="0">
                <a:solidFill>
                  <a:srgbClr val="FF0000"/>
                </a:solidFill>
                <a:latin typeface="Arial Narrow" pitchFamily="34" charset="0"/>
              </a:rPr>
              <a:t>Luke </a:t>
            </a:r>
            <a:r>
              <a:rPr lang="en-US" sz="4000" dirty="0" smtClean="0">
                <a:solidFill>
                  <a:srgbClr val="FF0000"/>
                </a:solidFill>
                <a:latin typeface="Arial Narrow" pitchFamily="34" charset="0"/>
              </a:rPr>
              <a:t>17:4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Accepting forgiveness is an act of </a:t>
            </a:r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</a:rPr>
              <a:t>faith. </a:t>
            </a:r>
          </a:p>
          <a:p>
            <a:pPr algn="l"/>
            <a:endParaRPr lang="en-US" dirty="0" smtClean="0"/>
          </a:p>
          <a:p>
            <a:pPr algn="l"/>
            <a:endParaRPr lang="en-US" b="1" dirty="0" smtClean="0"/>
          </a:p>
          <a:p>
            <a:pPr algn="l"/>
            <a:endParaRPr lang="en-US" dirty="0"/>
          </a:p>
        </p:txBody>
      </p:sp>
      <p:pic>
        <p:nvPicPr>
          <p:cNvPr id="4" name="Picture 3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633470"/>
            <a:ext cx="5943600" cy="322453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9036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200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“When I came into your house you did not give me water for my feet,                       but she wet my feet with her tears and wiped them with her hair.</vt:lpstr>
      <vt:lpstr>You did not give me a kiss,                     but this woman, from the time I entered, has not stopped kissing my feet</vt:lpstr>
      <vt:lpstr>You did not put oil on my head,             but she has poured perfume on my feet.” </vt:lpstr>
      <vt:lpstr>Three aspects of forgiveness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19</cp:revision>
  <dcterms:created xsi:type="dcterms:W3CDTF">2018-09-19T05:47:05Z</dcterms:created>
  <dcterms:modified xsi:type="dcterms:W3CDTF">2018-09-20T20:39:28Z</dcterms:modified>
</cp:coreProperties>
</file>