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1" r:id="rId3"/>
    <p:sldId id="257" r:id="rId4"/>
    <p:sldId id="264" r:id="rId5"/>
    <p:sldId id="259" r:id="rId6"/>
    <p:sldId id="265" r:id="rId7"/>
    <p:sldId id="258" r:id="rId8"/>
    <p:sldId id="266" r:id="rId9"/>
    <p:sldId id="260" r:id="rId10"/>
    <p:sldId id="267" r:id="rId11"/>
    <p:sldId id="262" r:id="rId12"/>
    <p:sldId id="26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78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F77134-B61C-4204-9DCB-1CF3A60EB1F1}" type="datetimeFigureOut">
              <a:rPr lang="en-US" smtClean="0"/>
              <a:t>10/7/2016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DADEB8-09C5-43B0-8E33-82D7E334519D}" type="slidenum">
              <a:rPr lang="en-US" smtClean="0"/>
              <a:t>‹#›</a:t>
            </a:fld>
            <a:endParaRPr lang="en-US"/>
          </a:p>
        </p:txBody>
      </p:sp>
    </p:spTree>
    <p:extLst>
      <p:ext uri="{BB962C8B-B14F-4D97-AF65-F5344CB8AC3E}">
        <p14:creationId xmlns:p14="http://schemas.microsoft.com/office/powerpoint/2010/main" val="3361990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9DADEB8-09C5-43B0-8E33-82D7E334519D}" type="slidenum">
              <a:rPr lang="en-US" smtClean="0"/>
              <a:t>1</a:t>
            </a:fld>
            <a:endParaRPr lang="en-US"/>
          </a:p>
        </p:txBody>
      </p:sp>
    </p:spTree>
    <p:extLst>
      <p:ext uri="{BB962C8B-B14F-4D97-AF65-F5344CB8AC3E}">
        <p14:creationId xmlns:p14="http://schemas.microsoft.com/office/powerpoint/2010/main" val="26168129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10/7/2016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002060"/>
          </a:solidFill>
        </p:spPr>
        <p:txBody>
          <a:bodyPr>
            <a:normAutofit/>
          </a:bodyPr>
          <a:lstStyle/>
          <a:p>
            <a:r>
              <a:rPr lang="en-GB" sz="5400" b="1" dirty="0" smtClean="0">
                <a:solidFill>
                  <a:schemeClr val="bg1"/>
                </a:solidFill>
              </a:rPr>
              <a:t>Do not Relax NOW</a:t>
            </a:r>
            <a:endParaRPr lang="en-US" sz="5400" b="1" dirty="0">
              <a:solidFill>
                <a:schemeClr val="bg1"/>
              </a:solidFill>
            </a:endParaRPr>
          </a:p>
        </p:txBody>
      </p:sp>
      <p:sp>
        <p:nvSpPr>
          <p:cNvPr id="3" name="Subtitle 2"/>
          <p:cNvSpPr>
            <a:spLocks noGrp="1"/>
          </p:cNvSpPr>
          <p:nvPr>
            <p:ph type="subTitle" idx="1"/>
          </p:nvPr>
        </p:nvSpPr>
        <p:spPr>
          <a:xfrm>
            <a:off x="990600" y="4648200"/>
            <a:ext cx="3124200" cy="685800"/>
          </a:xfrm>
        </p:spPr>
        <p:txBody>
          <a:bodyPr>
            <a:normAutofit/>
          </a:bodyPr>
          <a:lstStyle/>
          <a:p>
            <a:r>
              <a:rPr lang="en-GB" sz="2400" dirty="0" smtClean="0">
                <a:solidFill>
                  <a:srgbClr val="002060"/>
                </a:solidFill>
              </a:rPr>
              <a:t>7</a:t>
            </a:r>
            <a:r>
              <a:rPr lang="en-GB" sz="2400" baseline="30000" dirty="0" smtClean="0">
                <a:solidFill>
                  <a:srgbClr val="002060"/>
                </a:solidFill>
              </a:rPr>
              <a:t>th</a:t>
            </a:r>
            <a:r>
              <a:rPr lang="en-GB" sz="2400" dirty="0" smtClean="0">
                <a:solidFill>
                  <a:srgbClr val="002060"/>
                </a:solidFill>
              </a:rPr>
              <a:t> October 2016</a:t>
            </a:r>
            <a:endParaRPr lang="en-US" sz="2400" dirty="0">
              <a:solidFill>
                <a:srgbClr val="002060"/>
              </a:solidFill>
            </a:endParaRPr>
          </a:p>
        </p:txBody>
      </p:sp>
      <p:sp>
        <p:nvSpPr>
          <p:cNvPr id="4" name="Subtitle 2"/>
          <p:cNvSpPr txBox="1">
            <a:spLocks/>
          </p:cNvSpPr>
          <p:nvPr/>
        </p:nvSpPr>
        <p:spPr>
          <a:xfrm>
            <a:off x="4953000" y="4648200"/>
            <a:ext cx="3124200" cy="6858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r>
              <a:rPr lang="en-GB" sz="2400" dirty="0" smtClean="0">
                <a:solidFill>
                  <a:srgbClr val="002060"/>
                </a:solidFill>
              </a:rPr>
              <a:t>Pas Leslie Smiles</a:t>
            </a:r>
            <a:endParaRPr lang="en-US" sz="2400" dirty="0">
              <a:solidFill>
                <a:srgbClr val="002060"/>
              </a:solidFill>
            </a:endParaRPr>
          </a:p>
        </p:txBody>
      </p:sp>
    </p:spTree>
    <p:extLst>
      <p:ext uri="{BB962C8B-B14F-4D97-AF65-F5344CB8AC3E}">
        <p14:creationId xmlns:p14="http://schemas.microsoft.com/office/powerpoint/2010/main" val="15342368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09800"/>
            <a:ext cx="8229600" cy="914400"/>
          </a:xfrm>
        </p:spPr>
        <p:txBody>
          <a:bodyPr>
            <a:normAutofit/>
          </a:bodyPr>
          <a:lstStyle/>
          <a:p>
            <a:pPr marL="0" indent="0" algn="ctr">
              <a:buNone/>
            </a:pPr>
            <a:r>
              <a:rPr lang="en-GB" sz="4400" b="1" dirty="0" smtClean="0">
                <a:solidFill>
                  <a:srgbClr val="002060"/>
                </a:solidFill>
              </a:rPr>
              <a:t>Nehemiah 6: 1-19</a:t>
            </a:r>
            <a:endParaRPr lang="en-US" sz="4400" b="1" dirty="0">
              <a:solidFill>
                <a:srgbClr val="002060"/>
              </a:solidFill>
            </a:endParaRPr>
          </a:p>
        </p:txBody>
      </p:sp>
    </p:spTree>
    <p:extLst>
      <p:ext uri="{BB962C8B-B14F-4D97-AF65-F5344CB8AC3E}">
        <p14:creationId xmlns:p14="http://schemas.microsoft.com/office/powerpoint/2010/main" val="19305750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rgbClr val="002060"/>
                </a:solidFill>
              </a:rPr>
              <a:t>1. </a:t>
            </a:r>
            <a:r>
              <a:rPr lang="en-GB" b="1" dirty="0" err="1" smtClean="0">
                <a:solidFill>
                  <a:srgbClr val="002060"/>
                </a:solidFill>
              </a:rPr>
              <a:t>Neh</a:t>
            </a:r>
            <a:r>
              <a:rPr lang="en-GB" b="1" dirty="0" smtClean="0">
                <a:solidFill>
                  <a:srgbClr val="002060"/>
                </a:solidFill>
              </a:rPr>
              <a:t> </a:t>
            </a:r>
            <a:r>
              <a:rPr lang="en-GB" b="1" dirty="0">
                <a:solidFill>
                  <a:srgbClr val="002060"/>
                </a:solidFill>
              </a:rPr>
              <a:t>6:1-4 – </a:t>
            </a:r>
            <a:r>
              <a:rPr lang="en-GB" b="1" dirty="0" smtClean="0">
                <a:solidFill>
                  <a:srgbClr val="002060"/>
                </a:solidFill>
              </a:rPr>
              <a:t>INTRIGUE</a:t>
            </a:r>
            <a:endParaRPr lang="en-US" dirty="0">
              <a:solidFill>
                <a:srgbClr val="002060"/>
              </a:solidFill>
            </a:endParaRPr>
          </a:p>
        </p:txBody>
      </p:sp>
      <p:sp>
        <p:nvSpPr>
          <p:cNvPr id="3" name="Content Placeholder 2"/>
          <p:cNvSpPr>
            <a:spLocks noGrp="1"/>
          </p:cNvSpPr>
          <p:nvPr>
            <p:ph idx="1"/>
          </p:nvPr>
        </p:nvSpPr>
        <p:spPr>
          <a:xfrm>
            <a:off x="381000" y="1600200"/>
            <a:ext cx="8458200" cy="5029200"/>
          </a:xfrm>
        </p:spPr>
        <p:txBody>
          <a:bodyPr>
            <a:normAutofit/>
          </a:bodyPr>
          <a:lstStyle/>
          <a:p>
            <a:pPr marL="0" indent="0">
              <a:buNone/>
            </a:pPr>
            <a:r>
              <a:rPr lang="en-US" sz="4000" i="1" dirty="0" err="1" smtClean="0">
                <a:solidFill>
                  <a:srgbClr val="002060"/>
                </a:solidFill>
              </a:rPr>
              <a:t>Sanballat</a:t>
            </a:r>
            <a:r>
              <a:rPr lang="en-US" sz="4000" i="1" dirty="0">
                <a:solidFill>
                  <a:srgbClr val="002060"/>
                </a:solidFill>
              </a:rPr>
              <a:t>, </a:t>
            </a:r>
            <a:r>
              <a:rPr lang="en-US" sz="4000" i="1" dirty="0" err="1">
                <a:solidFill>
                  <a:srgbClr val="002060"/>
                </a:solidFill>
              </a:rPr>
              <a:t>Tobiah</a:t>
            </a:r>
            <a:r>
              <a:rPr lang="en-US" sz="4000" i="1" dirty="0">
                <a:solidFill>
                  <a:srgbClr val="002060"/>
                </a:solidFill>
              </a:rPr>
              <a:t>, </a:t>
            </a:r>
            <a:r>
              <a:rPr lang="en-US" sz="4000" i="1" dirty="0" err="1">
                <a:solidFill>
                  <a:srgbClr val="002060"/>
                </a:solidFill>
              </a:rPr>
              <a:t>Geshem</a:t>
            </a:r>
            <a:r>
              <a:rPr lang="en-US" sz="4000" i="1" dirty="0">
                <a:solidFill>
                  <a:srgbClr val="002060"/>
                </a:solidFill>
              </a:rPr>
              <a:t> the Arab, and the rest of our enemies found out that I had finished rebuilding the wall and that no gaps remained—though we had not yet set up the doors in the gates. </a:t>
            </a:r>
            <a:r>
              <a:rPr lang="en-US" sz="4000" i="1" dirty="0" smtClean="0">
                <a:solidFill>
                  <a:srgbClr val="002060"/>
                </a:solidFill>
              </a:rPr>
              <a:t> </a:t>
            </a:r>
            <a:r>
              <a:rPr lang="en-US" sz="4000" i="1" dirty="0">
                <a:solidFill>
                  <a:srgbClr val="002060"/>
                </a:solidFill>
              </a:rPr>
              <a:t>So </a:t>
            </a:r>
            <a:r>
              <a:rPr lang="en-US" sz="4000" i="1" dirty="0" err="1">
                <a:solidFill>
                  <a:srgbClr val="002060"/>
                </a:solidFill>
              </a:rPr>
              <a:t>Sanballat</a:t>
            </a:r>
            <a:r>
              <a:rPr lang="en-US" sz="4000" i="1" dirty="0">
                <a:solidFill>
                  <a:srgbClr val="002060"/>
                </a:solidFill>
              </a:rPr>
              <a:t> and </a:t>
            </a:r>
            <a:r>
              <a:rPr lang="en-US" sz="4000" i="1" dirty="0" err="1">
                <a:solidFill>
                  <a:srgbClr val="002060"/>
                </a:solidFill>
              </a:rPr>
              <a:t>Geshem</a:t>
            </a:r>
            <a:r>
              <a:rPr lang="en-US" sz="4000" i="1" dirty="0">
                <a:solidFill>
                  <a:srgbClr val="002060"/>
                </a:solidFill>
              </a:rPr>
              <a:t> sent a message asking me to meet them at one of the </a:t>
            </a:r>
            <a:r>
              <a:rPr lang="en-US" sz="4000" i="1" dirty="0" smtClean="0">
                <a:solidFill>
                  <a:srgbClr val="002060"/>
                </a:solidFill>
              </a:rPr>
              <a:t>villages </a:t>
            </a:r>
            <a:r>
              <a:rPr lang="en-US" sz="4000" i="1" dirty="0">
                <a:solidFill>
                  <a:srgbClr val="002060"/>
                </a:solidFill>
              </a:rPr>
              <a:t>in the plain of Ono</a:t>
            </a:r>
            <a:r>
              <a:rPr lang="en-US" sz="4000" i="1" dirty="0" smtClean="0">
                <a:solidFill>
                  <a:srgbClr val="002060"/>
                </a:solidFill>
              </a:rPr>
              <a:t>. </a:t>
            </a:r>
            <a:r>
              <a:rPr lang="en-GB" sz="2800" dirty="0" smtClean="0">
                <a:solidFill>
                  <a:srgbClr val="002060"/>
                </a:solidFill>
              </a:rPr>
              <a:t>	</a:t>
            </a:r>
          </a:p>
        </p:txBody>
      </p:sp>
    </p:spTree>
    <p:extLst>
      <p:ext uri="{BB962C8B-B14F-4D97-AF65-F5344CB8AC3E}">
        <p14:creationId xmlns:p14="http://schemas.microsoft.com/office/powerpoint/2010/main" val="16465761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rgbClr val="002060"/>
                </a:solidFill>
              </a:rPr>
              <a:t>1. </a:t>
            </a:r>
            <a:r>
              <a:rPr lang="en-GB" b="1" dirty="0" err="1" smtClean="0">
                <a:solidFill>
                  <a:srgbClr val="002060"/>
                </a:solidFill>
              </a:rPr>
              <a:t>Neh</a:t>
            </a:r>
            <a:r>
              <a:rPr lang="en-GB" b="1" dirty="0" smtClean="0">
                <a:solidFill>
                  <a:srgbClr val="002060"/>
                </a:solidFill>
              </a:rPr>
              <a:t> </a:t>
            </a:r>
            <a:r>
              <a:rPr lang="en-GB" b="1" dirty="0">
                <a:solidFill>
                  <a:srgbClr val="002060"/>
                </a:solidFill>
              </a:rPr>
              <a:t>6:1-4 – </a:t>
            </a:r>
            <a:r>
              <a:rPr lang="en-GB" b="1" dirty="0" smtClean="0">
                <a:solidFill>
                  <a:srgbClr val="002060"/>
                </a:solidFill>
              </a:rPr>
              <a:t>INTRIGUE</a:t>
            </a:r>
            <a:endParaRPr lang="en-US" dirty="0">
              <a:solidFill>
                <a:srgbClr val="002060"/>
              </a:solidFill>
            </a:endParaRPr>
          </a:p>
        </p:txBody>
      </p:sp>
      <p:sp>
        <p:nvSpPr>
          <p:cNvPr id="3" name="Content Placeholder 2"/>
          <p:cNvSpPr>
            <a:spLocks noGrp="1"/>
          </p:cNvSpPr>
          <p:nvPr>
            <p:ph idx="1"/>
          </p:nvPr>
        </p:nvSpPr>
        <p:spPr>
          <a:xfrm>
            <a:off x="381000" y="1600200"/>
            <a:ext cx="8458200" cy="5029200"/>
          </a:xfrm>
        </p:spPr>
        <p:txBody>
          <a:bodyPr>
            <a:normAutofit/>
          </a:bodyPr>
          <a:lstStyle/>
          <a:p>
            <a:pPr marL="0" indent="0">
              <a:buNone/>
            </a:pPr>
            <a:r>
              <a:rPr lang="en-US" sz="4000" i="1" dirty="0" smtClean="0">
                <a:solidFill>
                  <a:srgbClr val="002060"/>
                </a:solidFill>
              </a:rPr>
              <a:t>But </a:t>
            </a:r>
            <a:r>
              <a:rPr lang="en-US" sz="4000" i="1" dirty="0">
                <a:solidFill>
                  <a:srgbClr val="002060"/>
                </a:solidFill>
              </a:rPr>
              <a:t>I realized they were plotting to harm me, </a:t>
            </a:r>
            <a:r>
              <a:rPr lang="en-US" sz="4000" i="1" dirty="0" smtClean="0">
                <a:solidFill>
                  <a:srgbClr val="002060"/>
                </a:solidFill>
              </a:rPr>
              <a:t> </a:t>
            </a:r>
            <a:r>
              <a:rPr lang="en-US" sz="4000" i="1" dirty="0">
                <a:solidFill>
                  <a:srgbClr val="002060"/>
                </a:solidFill>
              </a:rPr>
              <a:t>so I replied by sending this message to them: “I am engaged in a great work, so I can’t come. Why should I stop working to come and meet with you</a:t>
            </a:r>
            <a:r>
              <a:rPr lang="en-US" sz="4000" i="1" dirty="0" smtClean="0">
                <a:solidFill>
                  <a:srgbClr val="002060"/>
                </a:solidFill>
              </a:rPr>
              <a:t>?” </a:t>
            </a:r>
            <a:r>
              <a:rPr lang="en-US" sz="4000" i="1" dirty="0">
                <a:solidFill>
                  <a:srgbClr val="002060"/>
                </a:solidFill>
              </a:rPr>
              <a:t>Four times they sent the same message, and each time I gave the same reply.</a:t>
            </a:r>
            <a:r>
              <a:rPr lang="en-GB" sz="4000" i="1" dirty="0" smtClean="0">
                <a:solidFill>
                  <a:srgbClr val="002060"/>
                </a:solidFill>
              </a:rPr>
              <a:t>  </a:t>
            </a:r>
          </a:p>
        </p:txBody>
      </p:sp>
    </p:spTree>
    <p:extLst>
      <p:ext uri="{BB962C8B-B14F-4D97-AF65-F5344CB8AC3E}">
        <p14:creationId xmlns:p14="http://schemas.microsoft.com/office/powerpoint/2010/main" val="4926201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rgbClr val="002060"/>
                </a:solidFill>
              </a:rPr>
              <a:t>2. </a:t>
            </a:r>
            <a:r>
              <a:rPr lang="en-GB" b="1" dirty="0" err="1" smtClean="0">
                <a:solidFill>
                  <a:srgbClr val="002060"/>
                </a:solidFill>
              </a:rPr>
              <a:t>Neh</a:t>
            </a:r>
            <a:r>
              <a:rPr lang="en-GB" b="1" dirty="0" smtClean="0">
                <a:solidFill>
                  <a:srgbClr val="002060"/>
                </a:solidFill>
              </a:rPr>
              <a:t> </a:t>
            </a:r>
            <a:r>
              <a:rPr lang="en-GB" b="1" dirty="0">
                <a:solidFill>
                  <a:srgbClr val="002060"/>
                </a:solidFill>
              </a:rPr>
              <a:t>6:5-9 – </a:t>
            </a:r>
            <a:r>
              <a:rPr lang="en-GB" b="1" dirty="0" smtClean="0">
                <a:solidFill>
                  <a:srgbClr val="002060"/>
                </a:solidFill>
              </a:rPr>
              <a:t>INNEUNDO</a:t>
            </a:r>
            <a:endParaRPr lang="en-US" dirty="0">
              <a:solidFill>
                <a:srgbClr val="002060"/>
              </a:solidFill>
            </a:endParaRPr>
          </a:p>
        </p:txBody>
      </p:sp>
      <p:sp>
        <p:nvSpPr>
          <p:cNvPr id="3" name="Content Placeholder 2"/>
          <p:cNvSpPr>
            <a:spLocks noGrp="1"/>
          </p:cNvSpPr>
          <p:nvPr>
            <p:ph idx="1"/>
          </p:nvPr>
        </p:nvSpPr>
        <p:spPr>
          <a:xfrm>
            <a:off x="381000" y="1295400"/>
            <a:ext cx="8458200" cy="5486400"/>
          </a:xfrm>
        </p:spPr>
        <p:txBody>
          <a:bodyPr>
            <a:normAutofit/>
          </a:bodyPr>
          <a:lstStyle/>
          <a:p>
            <a:pPr marL="0" indent="0">
              <a:buNone/>
            </a:pPr>
            <a:r>
              <a:rPr lang="en-US" sz="4000" i="1" dirty="0" smtClean="0">
                <a:solidFill>
                  <a:srgbClr val="002060"/>
                </a:solidFill>
              </a:rPr>
              <a:t>The </a:t>
            </a:r>
            <a:r>
              <a:rPr lang="en-US" sz="4000" i="1" dirty="0">
                <a:solidFill>
                  <a:srgbClr val="002060"/>
                </a:solidFill>
              </a:rPr>
              <a:t>fifth time, </a:t>
            </a:r>
            <a:r>
              <a:rPr lang="en-US" sz="4000" i="1" dirty="0" err="1">
                <a:solidFill>
                  <a:srgbClr val="002060"/>
                </a:solidFill>
              </a:rPr>
              <a:t>Sanballat’s</a:t>
            </a:r>
            <a:r>
              <a:rPr lang="en-US" sz="4000" i="1" dirty="0">
                <a:solidFill>
                  <a:srgbClr val="002060"/>
                </a:solidFill>
              </a:rPr>
              <a:t> servant came with an open letter in his hand, </a:t>
            </a:r>
            <a:r>
              <a:rPr lang="en-US" sz="4000" i="1" dirty="0" smtClean="0">
                <a:solidFill>
                  <a:srgbClr val="002060"/>
                </a:solidFill>
              </a:rPr>
              <a:t>and </a:t>
            </a:r>
            <a:r>
              <a:rPr lang="en-US" sz="4000" i="1" dirty="0">
                <a:solidFill>
                  <a:srgbClr val="002060"/>
                </a:solidFill>
              </a:rPr>
              <a:t>this is what it said</a:t>
            </a:r>
            <a:r>
              <a:rPr lang="en-US" sz="4000" i="1" dirty="0" smtClean="0">
                <a:solidFill>
                  <a:srgbClr val="002060"/>
                </a:solidFill>
              </a:rPr>
              <a:t>: “</a:t>
            </a:r>
            <a:r>
              <a:rPr lang="en-US" sz="4000" i="1" dirty="0">
                <a:solidFill>
                  <a:srgbClr val="002060"/>
                </a:solidFill>
              </a:rPr>
              <a:t>There is a rumor among the surrounding nations, and </a:t>
            </a:r>
            <a:r>
              <a:rPr lang="en-US" sz="4000" i="1" dirty="0" err="1" smtClean="0">
                <a:solidFill>
                  <a:srgbClr val="002060"/>
                </a:solidFill>
              </a:rPr>
              <a:t>Geshem</a:t>
            </a:r>
            <a:r>
              <a:rPr lang="en-US" sz="4000" i="1" dirty="0" smtClean="0">
                <a:solidFill>
                  <a:srgbClr val="002060"/>
                </a:solidFill>
              </a:rPr>
              <a:t> </a:t>
            </a:r>
            <a:r>
              <a:rPr lang="en-US" sz="4000" i="1" dirty="0">
                <a:solidFill>
                  <a:srgbClr val="002060"/>
                </a:solidFill>
              </a:rPr>
              <a:t>tells me it is true, that you and the Jews are planning to rebel and that is why you are building the wall. According to his reports, you plan to be their </a:t>
            </a:r>
            <a:r>
              <a:rPr lang="en-US" sz="4000" i="1" dirty="0" smtClean="0">
                <a:solidFill>
                  <a:srgbClr val="002060"/>
                </a:solidFill>
              </a:rPr>
              <a:t>king</a:t>
            </a:r>
            <a:endParaRPr lang="en-GB" sz="4000" i="1" dirty="0" smtClean="0">
              <a:solidFill>
                <a:srgbClr val="002060"/>
              </a:solidFill>
            </a:endParaRPr>
          </a:p>
        </p:txBody>
      </p:sp>
    </p:spTree>
    <p:extLst>
      <p:ext uri="{BB962C8B-B14F-4D97-AF65-F5344CB8AC3E}">
        <p14:creationId xmlns:p14="http://schemas.microsoft.com/office/powerpoint/2010/main" val="24713385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rgbClr val="002060"/>
                </a:solidFill>
              </a:rPr>
              <a:t>2. </a:t>
            </a:r>
            <a:r>
              <a:rPr lang="en-GB" b="1" dirty="0" err="1" smtClean="0">
                <a:solidFill>
                  <a:srgbClr val="002060"/>
                </a:solidFill>
              </a:rPr>
              <a:t>Neh</a:t>
            </a:r>
            <a:r>
              <a:rPr lang="en-GB" b="1" dirty="0" smtClean="0">
                <a:solidFill>
                  <a:srgbClr val="002060"/>
                </a:solidFill>
              </a:rPr>
              <a:t> </a:t>
            </a:r>
            <a:r>
              <a:rPr lang="en-GB" b="1" dirty="0">
                <a:solidFill>
                  <a:srgbClr val="002060"/>
                </a:solidFill>
              </a:rPr>
              <a:t>6:5-9 – </a:t>
            </a:r>
            <a:r>
              <a:rPr lang="en-GB" b="1" dirty="0" smtClean="0">
                <a:solidFill>
                  <a:srgbClr val="002060"/>
                </a:solidFill>
              </a:rPr>
              <a:t>INNEUNDO</a:t>
            </a:r>
            <a:endParaRPr lang="en-US" dirty="0">
              <a:solidFill>
                <a:srgbClr val="002060"/>
              </a:solidFill>
            </a:endParaRPr>
          </a:p>
        </p:txBody>
      </p:sp>
      <p:sp>
        <p:nvSpPr>
          <p:cNvPr id="3" name="Content Placeholder 2"/>
          <p:cNvSpPr>
            <a:spLocks noGrp="1"/>
          </p:cNvSpPr>
          <p:nvPr>
            <p:ph idx="1"/>
          </p:nvPr>
        </p:nvSpPr>
        <p:spPr>
          <a:xfrm>
            <a:off x="381000" y="1295400"/>
            <a:ext cx="8458200" cy="5257800"/>
          </a:xfrm>
        </p:spPr>
        <p:txBody>
          <a:bodyPr>
            <a:noAutofit/>
          </a:bodyPr>
          <a:lstStyle/>
          <a:p>
            <a:pPr marL="0" indent="0">
              <a:buNone/>
            </a:pPr>
            <a:r>
              <a:rPr lang="en-US" i="1" dirty="0" smtClean="0">
                <a:solidFill>
                  <a:srgbClr val="002060"/>
                </a:solidFill>
              </a:rPr>
              <a:t>He </a:t>
            </a:r>
            <a:r>
              <a:rPr lang="en-US" i="1" dirty="0">
                <a:solidFill>
                  <a:srgbClr val="002060"/>
                </a:solidFill>
              </a:rPr>
              <a:t>also reports that you have appointed prophets in Jerusalem to proclaim about you, ‘Look! There is a king in Judah</a:t>
            </a:r>
            <a:r>
              <a:rPr lang="en-US" i="1" dirty="0" smtClean="0">
                <a:solidFill>
                  <a:srgbClr val="002060"/>
                </a:solidFill>
              </a:rPr>
              <a:t>!’  “</a:t>
            </a:r>
            <a:r>
              <a:rPr lang="en-US" i="1" dirty="0">
                <a:solidFill>
                  <a:srgbClr val="002060"/>
                </a:solidFill>
              </a:rPr>
              <a:t>You can be very sure that this report will get back to the king, so I suggest that you come and talk it over with me</a:t>
            </a:r>
            <a:r>
              <a:rPr lang="en-US" i="1" dirty="0" smtClean="0">
                <a:solidFill>
                  <a:srgbClr val="002060"/>
                </a:solidFill>
              </a:rPr>
              <a:t>.” </a:t>
            </a:r>
            <a:r>
              <a:rPr lang="en-US" i="1" dirty="0">
                <a:solidFill>
                  <a:srgbClr val="002060"/>
                </a:solidFill>
              </a:rPr>
              <a:t>I replied, “There is no truth in any part of your story. You are making up the whole thing</a:t>
            </a:r>
            <a:r>
              <a:rPr lang="en-US" i="1" dirty="0" smtClean="0">
                <a:solidFill>
                  <a:srgbClr val="002060"/>
                </a:solidFill>
              </a:rPr>
              <a:t>.”  </a:t>
            </a:r>
            <a:r>
              <a:rPr lang="en-US" i="1" dirty="0">
                <a:solidFill>
                  <a:srgbClr val="002060"/>
                </a:solidFill>
              </a:rPr>
              <a:t>They were just trying to intimidate us, imagining that they could discourage us and stop the work. So I continued the work with even greater determination</a:t>
            </a:r>
            <a:r>
              <a:rPr lang="en-US" i="1" dirty="0" smtClean="0">
                <a:solidFill>
                  <a:srgbClr val="002060"/>
                </a:solidFill>
              </a:rPr>
              <a:t>.</a:t>
            </a:r>
            <a:endParaRPr lang="en-GB" i="1" dirty="0" smtClean="0">
              <a:solidFill>
                <a:srgbClr val="002060"/>
              </a:solidFill>
            </a:endParaRPr>
          </a:p>
        </p:txBody>
      </p:sp>
    </p:spTree>
    <p:extLst>
      <p:ext uri="{BB962C8B-B14F-4D97-AF65-F5344CB8AC3E}">
        <p14:creationId xmlns:p14="http://schemas.microsoft.com/office/powerpoint/2010/main" val="40799831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2060"/>
                </a:solidFill>
              </a:rPr>
              <a:t>3. </a:t>
            </a:r>
            <a:r>
              <a:rPr lang="en-GB" b="1" dirty="0" err="1" smtClean="0">
                <a:solidFill>
                  <a:srgbClr val="002060"/>
                </a:solidFill>
              </a:rPr>
              <a:t>Neh</a:t>
            </a:r>
            <a:r>
              <a:rPr lang="en-GB" b="1" dirty="0" smtClean="0">
                <a:solidFill>
                  <a:srgbClr val="002060"/>
                </a:solidFill>
              </a:rPr>
              <a:t> </a:t>
            </a:r>
            <a:r>
              <a:rPr lang="en-GB" b="1" dirty="0">
                <a:solidFill>
                  <a:srgbClr val="002060"/>
                </a:solidFill>
              </a:rPr>
              <a:t>6:10-14 – INTIMIDATION</a:t>
            </a:r>
            <a:endParaRPr lang="en-US" b="1" dirty="0">
              <a:solidFill>
                <a:srgbClr val="002060"/>
              </a:solidFill>
            </a:endParaRPr>
          </a:p>
        </p:txBody>
      </p:sp>
      <p:sp>
        <p:nvSpPr>
          <p:cNvPr id="3" name="Content Placeholder 2"/>
          <p:cNvSpPr>
            <a:spLocks noGrp="1"/>
          </p:cNvSpPr>
          <p:nvPr>
            <p:ph idx="1"/>
          </p:nvPr>
        </p:nvSpPr>
        <p:spPr>
          <a:xfrm>
            <a:off x="381000" y="1600200"/>
            <a:ext cx="8458200" cy="5029200"/>
          </a:xfrm>
        </p:spPr>
        <p:txBody>
          <a:bodyPr>
            <a:normAutofit/>
          </a:bodyPr>
          <a:lstStyle/>
          <a:p>
            <a:pPr marL="0" indent="0">
              <a:buNone/>
            </a:pPr>
            <a:r>
              <a:rPr lang="en-US" sz="3600" i="1" dirty="0"/>
              <a:t>Later I went to visit Shemaiah son of </a:t>
            </a:r>
            <a:r>
              <a:rPr lang="en-US" sz="3600" i="1" dirty="0" err="1"/>
              <a:t>Delaiah</a:t>
            </a:r>
            <a:r>
              <a:rPr lang="en-US" sz="3600" i="1" dirty="0"/>
              <a:t> and grandson of </a:t>
            </a:r>
            <a:r>
              <a:rPr lang="en-US" sz="3600" i="1" dirty="0" err="1"/>
              <a:t>Mehetabel</a:t>
            </a:r>
            <a:r>
              <a:rPr lang="en-US" sz="3600" i="1" dirty="0"/>
              <a:t>, who was confined to his home. He said, “Let us meet together inside the Temple of God and bolt the doors shut. Your enemies are coming to kill you tonight</a:t>
            </a:r>
            <a:r>
              <a:rPr lang="en-US" sz="3600" i="1" dirty="0" smtClean="0"/>
              <a:t>.” </a:t>
            </a:r>
            <a:r>
              <a:rPr lang="en-US" sz="3600" i="1" dirty="0"/>
              <a:t>But I replied, “Should someone in my position run from danger? Should someone in my position enter the Temple to save his life? No, I won’t do it</a:t>
            </a:r>
            <a:r>
              <a:rPr lang="en-US" sz="3600" i="1" dirty="0" smtClean="0"/>
              <a:t>!”</a:t>
            </a:r>
            <a:endParaRPr lang="en-US" sz="3600" i="1" dirty="0"/>
          </a:p>
        </p:txBody>
      </p:sp>
    </p:spTree>
    <p:extLst>
      <p:ext uri="{BB962C8B-B14F-4D97-AF65-F5344CB8AC3E}">
        <p14:creationId xmlns:p14="http://schemas.microsoft.com/office/powerpoint/2010/main" val="3647395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002060"/>
                </a:solidFill>
              </a:rPr>
              <a:t>3. </a:t>
            </a:r>
            <a:r>
              <a:rPr lang="en-GB" b="1" dirty="0" err="1" smtClean="0">
                <a:solidFill>
                  <a:srgbClr val="002060"/>
                </a:solidFill>
              </a:rPr>
              <a:t>Neh</a:t>
            </a:r>
            <a:r>
              <a:rPr lang="en-GB" b="1" dirty="0" smtClean="0">
                <a:solidFill>
                  <a:srgbClr val="002060"/>
                </a:solidFill>
              </a:rPr>
              <a:t> </a:t>
            </a:r>
            <a:r>
              <a:rPr lang="en-GB" b="1" dirty="0">
                <a:solidFill>
                  <a:srgbClr val="002060"/>
                </a:solidFill>
              </a:rPr>
              <a:t>6:10-14 – INTIMIDATION</a:t>
            </a:r>
            <a:endParaRPr lang="en-US" b="1" dirty="0">
              <a:solidFill>
                <a:srgbClr val="002060"/>
              </a:solidFill>
            </a:endParaRPr>
          </a:p>
        </p:txBody>
      </p:sp>
      <p:sp>
        <p:nvSpPr>
          <p:cNvPr id="3" name="Content Placeholder 2"/>
          <p:cNvSpPr>
            <a:spLocks noGrp="1"/>
          </p:cNvSpPr>
          <p:nvPr>
            <p:ph idx="1"/>
          </p:nvPr>
        </p:nvSpPr>
        <p:spPr>
          <a:xfrm>
            <a:off x="304800" y="1371600"/>
            <a:ext cx="8458200" cy="5181600"/>
          </a:xfrm>
        </p:spPr>
        <p:txBody>
          <a:bodyPr>
            <a:noAutofit/>
          </a:bodyPr>
          <a:lstStyle/>
          <a:p>
            <a:pPr marL="0" indent="0">
              <a:buNone/>
            </a:pPr>
            <a:r>
              <a:rPr lang="en-US" sz="3400" i="1" dirty="0" smtClean="0"/>
              <a:t>I </a:t>
            </a:r>
            <a:r>
              <a:rPr lang="en-US" sz="3400" i="1" dirty="0"/>
              <a:t>realized that God had not spoken to him, but that he had uttered this prophecy against me because </a:t>
            </a:r>
            <a:r>
              <a:rPr lang="en-US" sz="3400" i="1" dirty="0" err="1"/>
              <a:t>Tobiah</a:t>
            </a:r>
            <a:r>
              <a:rPr lang="en-US" sz="3400" i="1" dirty="0"/>
              <a:t> and </a:t>
            </a:r>
            <a:r>
              <a:rPr lang="en-US" sz="3400" i="1" dirty="0" err="1"/>
              <a:t>Sanballat</a:t>
            </a:r>
            <a:r>
              <a:rPr lang="en-US" sz="3400" i="1" dirty="0"/>
              <a:t> had hired him. </a:t>
            </a:r>
            <a:r>
              <a:rPr lang="en-US" sz="3400" i="1" dirty="0" smtClean="0"/>
              <a:t> </a:t>
            </a:r>
            <a:r>
              <a:rPr lang="en-US" sz="3400" i="1" dirty="0"/>
              <a:t>They were hoping to intimidate me and make me sin. Then they would be able to accuse and discredit </a:t>
            </a:r>
            <a:r>
              <a:rPr lang="en-US" sz="3400" i="1" dirty="0" smtClean="0"/>
              <a:t>me. </a:t>
            </a:r>
            <a:r>
              <a:rPr lang="en-US" sz="3400" i="1" dirty="0"/>
              <a:t>Remember, O my God, all the evil things that </a:t>
            </a:r>
            <a:r>
              <a:rPr lang="en-US" sz="3400" i="1" dirty="0" err="1"/>
              <a:t>Tobiah</a:t>
            </a:r>
            <a:r>
              <a:rPr lang="en-US" sz="3400" i="1" dirty="0"/>
              <a:t> and </a:t>
            </a:r>
            <a:r>
              <a:rPr lang="en-US" sz="3400" i="1" dirty="0" err="1"/>
              <a:t>Sanballat</a:t>
            </a:r>
            <a:r>
              <a:rPr lang="en-US" sz="3400" i="1" dirty="0"/>
              <a:t> have done. And remember </a:t>
            </a:r>
            <a:r>
              <a:rPr lang="en-US" sz="3400" i="1" dirty="0" err="1"/>
              <a:t>Noadiah</a:t>
            </a:r>
            <a:r>
              <a:rPr lang="en-US" sz="3400" i="1" dirty="0"/>
              <a:t> the prophet and all the prophets like her who have tried to intimidate me.</a:t>
            </a:r>
          </a:p>
        </p:txBody>
      </p:sp>
    </p:spTree>
    <p:extLst>
      <p:ext uri="{BB962C8B-B14F-4D97-AF65-F5344CB8AC3E}">
        <p14:creationId xmlns:p14="http://schemas.microsoft.com/office/powerpoint/2010/main" val="42613822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600200"/>
            <a:ext cx="8458200" cy="5029200"/>
          </a:xfrm>
        </p:spPr>
        <p:txBody>
          <a:bodyPr>
            <a:normAutofit/>
          </a:bodyPr>
          <a:lstStyle/>
          <a:p>
            <a:pPr marL="0" indent="0">
              <a:buNone/>
            </a:pPr>
            <a:r>
              <a:rPr lang="en-US" sz="3600" i="1" dirty="0"/>
              <a:t>So on October </a:t>
            </a:r>
            <a:r>
              <a:rPr lang="en-US" sz="3600" i="1" dirty="0" smtClean="0"/>
              <a:t>2 </a:t>
            </a:r>
            <a:r>
              <a:rPr lang="en-US" sz="3600" i="1" dirty="0"/>
              <a:t>the wall was finished—just fifty-two days after we had begun. </a:t>
            </a:r>
            <a:r>
              <a:rPr lang="en-US" sz="3600" i="1" dirty="0" smtClean="0"/>
              <a:t> </a:t>
            </a:r>
            <a:r>
              <a:rPr lang="en-US" sz="3600" i="1" dirty="0"/>
              <a:t>When our enemies and the surrounding nations heard about it, they were frightened and humiliated. They realized this work had been done with the help of our </a:t>
            </a:r>
            <a:r>
              <a:rPr lang="en-US" sz="3600" i="1" dirty="0" smtClean="0"/>
              <a:t>God. </a:t>
            </a:r>
            <a:r>
              <a:rPr lang="en-US" sz="3600" i="1" dirty="0"/>
              <a:t>During those fifty-two days, many letters went back and forth between </a:t>
            </a:r>
            <a:r>
              <a:rPr lang="en-US" sz="3600" i="1" dirty="0" err="1"/>
              <a:t>Tobiah</a:t>
            </a:r>
            <a:r>
              <a:rPr lang="en-US" sz="3600" i="1" dirty="0"/>
              <a:t> and the nobles of </a:t>
            </a:r>
            <a:r>
              <a:rPr lang="en-US" sz="3600" i="1" dirty="0" smtClean="0"/>
              <a:t>Judah</a:t>
            </a:r>
            <a:endParaRPr lang="en-US" sz="3600" i="1" dirty="0"/>
          </a:p>
        </p:txBody>
      </p:sp>
      <p:sp>
        <p:nvSpPr>
          <p:cNvPr id="4" name="Title 3"/>
          <p:cNvSpPr>
            <a:spLocks noGrp="1"/>
          </p:cNvSpPr>
          <p:nvPr>
            <p:ph type="title"/>
          </p:nvPr>
        </p:nvSpPr>
        <p:spPr/>
        <p:txBody>
          <a:bodyPr/>
          <a:lstStyle/>
          <a:p>
            <a:r>
              <a:rPr lang="en-GB" b="1" dirty="0" smtClean="0">
                <a:solidFill>
                  <a:srgbClr val="002060"/>
                </a:solidFill>
              </a:rPr>
              <a:t>4. </a:t>
            </a:r>
            <a:r>
              <a:rPr lang="en-GB" b="1" dirty="0" err="1" smtClean="0">
                <a:solidFill>
                  <a:srgbClr val="002060"/>
                </a:solidFill>
              </a:rPr>
              <a:t>Neh</a:t>
            </a:r>
            <a:r>
              <a:rPr lang="en-GB" b="1" dirty="0" smtClean="0">
                <a:solidFill>
                  <a:srgbClr val="002060"/>
                </a:solidFill>
              </a:rPr>
              <a:t> 6:15-19 </a:t>
            </a:r>
            <a:r>
              <a:rPr lang="en-GB" b="1" dirty="0">
                <a:solidFill>
                  <a:srgbClr val="002060"/>
                </a:solidFill>
              </a:rPr>
              <a:t>– </a:t>
            </a:r>
            <a:r>
              <a:rPr lang="en-GB" b="1" dirty="0" smtClean="0">
                <a:solidFill>
                  <a:srgbClr val="002060"/>
                </a:solidFill>
              </a:rPr>
              <a:t>INFILTRATION</a:t>
            </a:r>
            <a:endParaRPr lang="en-US" b="1" dirty="0"/>
          </a:p>
        </p:txBody>
      </p:sp>
    </p:spTree>
    <p:extLst>
      <p:ext uri="{BB962C8B-B14F-4D97-AF65-F5344CB8AC3E}">
        <p14:creationId xmlns:p14="http://schemas.microsoft.com/office/powerpoint/2010/main" val="9073425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600200"/>
            <a:ext cx="8458200" cy="5029200"/>
          </a:xfrm>
        </p:spPr>
        <p:txBody>
          <a:bodyPr>
            <a:normAutofit/>
          </a:bodyPr>
          <a:lstStyle/>
          <a:p>
            <a:pPr marL="0" indent="0">
              <a:buNone/>
            </a:pPr>
            <a:r>
              <a:rPr lang="en-US" sz="3600" i="1" dirty="0" smtClean="0"/>
              <a:t>For </a:t>
            </a:r>
            <a:r>
              <a:rPr lang="en-US" sz="3600" i="1" dirty="0"/>
              <a:t>many in Judah had sworn allegiance to him because his father-in-law was </a:t>
            </a:r>
            <a:r>
              <a:rPr lang="en-US" sz="3600" i="1" dirty="0" err="1"/>
              <a:t>Shecaniah</a:t>
            </a:r>
            <a:r>
              <a:rPr lang="en-US" sz="3600" i="1" dirty="0"/>
              <a:t> son of </a:t>
            </a:r>
            <a:r>
              <a:rPr lang="en-US" sz="3600" i="1" dirty="0" err="1"/>
              <a:t>Arah</a:t>
            </a:r>
            <a:r>
              <a:rPr lang="en-US" sz="3600" i="1" dirty="0"/>
              <a:t>, and his son </a:t>
            </a:r>
            <a:r>
              <a:rPr lang="en-US" sz="3600" i="1" dirty="0" err="1"/>
              <a:t>Jehohanan</a:t>
            </a:r>
            <a:r>
              <a:rPr lang="en-US" sz="3600" i="1" dirty="0"/>
              <a:t> was married to the daughter of </a:t>
            </a:r>
            <a:r>
              <a:rPr lang="en-US" sz="3600" i="1" dirty="0" err="1"/>
              <a:t>Meshullam</a:t>
            </a:r>
            <a:r>
              <a:rPr lang="en-US" sz="3600" i="1" dirty="0"/>
              <a:t> son of </a:t>
            </a:r>
            <a:r>
              <a:rPr lang="en-US" sz="3600" i="1" dirty="0" err="1"/>
              <a:t>Berekiah</a:t>
            </a:r>
            <a:r>
              <a:rPr lang="en-US" sz="3600" i="1" dirty="0"/>
              <a:t>. </a:t>
            </a:r>
            <a:r>
              <a:rPr lang="en-US" sz="3600" i="1" dirty="0" smtClean="0"/>
              <a:t> </a:t>
            </a:r>
            <a:r>
              <a:rPr lang="en-US" sz="3600" i="1" dirty="0"/>
              <a:t>They kept telling me about </a:t>
            </a:r>
            <a:r>
              <a:rPr lang="en-US" sz="3600" i="1" dirty="0" err="1"/>
              <a:t>Tobiah’s</a:t>
            </a:r>
            <a:r>
              <a:rPr lang="en-US" sz="3600" i="1" dirty="0"/>
              <a:t> good deeds, and then they told him everything I said. And </a:t>
            </a:r>
            <a:r>
              <a:rPr lang="en-US" sz="3600" i="1" dirty="0" err="1"/>
              <a:t>Tobiah</a:t>
            </a:r>
            <a:r>
              <a:rPr lang="en-US" sz="3600" i="1" dirty="0"/>
              <a:t> kept sending threatening letters to intimidate me.</a:t>
            </a:r>
          </a:p>
        </p:txBody>
      </p:sp>
      <p:sp>
        <p:nvSpPr>
          <p:cNvPr id="4" name="Title 3"/>
          <p:cNvSpPr>
            <a:spLocks noGrp="1"/>
          </p:cNvSpPr>
          <p:nvPr>
            <p:ph type="title"/>
          </p:nvPr>
        </p:nvSpPr>
        <p:spPr/>
        <p:txBody>
          <a:bodyPr/>
          <a:lstStyle/>
          <a:p>
            <a:r>
              <a:rPr lang="en-GB" b="1" dirty="0" smtClean="0">
                <a:solidFill>
                  <a:srgbClr val="002060"/>
                </a:solidFill>
              </a:rPr>
              <a:t>4. </a:t>
            </a:r>
            <a:r>
              <a:rPr lang="en-GB" b="1" dirty="0" err="1" smtClean="0">
                <a:solidFill>
                  <a:srgbClr val="002060"/>
                </a:solidFill>
              </a:rPr>
              <a:t>Neh</a:t>
            </a:r>
            <a:r>
              <a:rPr lang="en-GB" b="1" dirty="0" smtClean="0">
                <a:solidFill>
                  <a:srgbClr val="002060"/>
                </a:solidFill>
              </a:rPr>
              <a:t> 6:15-19 </a:t>
            </a:r>
            <a:r>
              <a:rPr lang="en-GB" b="1" dirty="0">
                <a:solidFill>
                  <a:srgbClr val="002060"/>
                </a:solidFill>
              </a:rPr>
              <a:t>– </a:t>
            </a:r>
            <a:r>
              <a:rPr lang="en-GB" b="1" dirty="0" smtClean="0">
                <a:solidFill>
                  <a:srgbClr val="002060"/>
                </a:solidFill>
              </a:rPr>
              <a:t>INFILTRATION</a:t>
            </a:r>
            <a:endParaRPr lang="en-US" b="1" dirty="0"/>
          </a:p>
        </p:txBody>
      </p:sp>
    </p:spTree>
    <p:extLst>
      <p:ext uri="{BB962C8B-B14F-4D97-AF65-F5344CB8AC3E}">
        <p14:creationId xmlns:p14="http://schemas.microsoft.com/office/powerpoint/2010/main" val="9333305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248400"/>
          </a:xfrm>
        </p:spPr>
        <p:txBody>
          <a:bodyPr>
            <a:normAutofit/>
          </a:bodyPr>
          <a:lstStyle/>
          <a:p>
            <a:pPr marL="0" indent="0">
              <a:buNone/>
            </a:pPr>
            <a:r>
              <a:rPr lang="en-GB" b="1" dirty="0" smtClean="0">
                <a:solidFill>
                  <a:srgbClr val="002060"/>
                </a:solidFill>
              </a:rPr>
              <a:t>Ephesians 6:10-13 </a:t>
            </a:r>
            <a:r>
              <a:rPr lang="en-GB" dirty="0" smtClean="0">
                <a:solidFill>
                  <a:srgbClr val="002060"/>
                </a:solidFill>
              </a:rPr>
              <a:t>… </a:t>
            </a:r>
            <a:r>
              <a:rPr lang="en-US" i="1" dirty="0" smtClean="0">
                <a:solidFill>
                  <a:srgbClr val="002060"/>
                </a:solidFill>
              </a:rPr>
              <a:t>Finally</a:t>
            </a:r>
            <a:r>
              <a:rPr lang="en-US" i="1" dirty="0">
                <a:solidFill>
                  <a:srgbClr val="002060"/>
                </a:solidFill>
              </a:rPr>
              <a:t>, my brethren, be strong in the Lord and in the power of His might. </a:t>
            </a:r>
          </a:p>
          <a:p>
            <a:pPr marL="0" indent="0">
              <a:buNone/>
            </a:pPr>
            <a:r>
              <a:rPr lang="en-US" i="1" dirty="0" smtClean="0">
                <a:solidFill>
                  <a:srgbClr val="002060"/>
                </a:solidFill>
              </a:rPr>
              <a:t>Put </a:t>
            </a:r>
            <a:r>
              <a:rPr lang="en-US" i="1" dirty="0">
                <a:solidFill>
                  <a:srgbClr val="002060"/>
                </a:solidFill>
              </a:rPr>
              <a:t>on the whole armor of God, that you may be able to stand against the wiles of the devil. </a:t>
            </a:r>
          </a:p>
          <a:p>
            <a:pPr marL="0" indent="0">
              <a:buNone/>
            </a:pPr>
            <a:r>
              <a:rPr lang="en-US" i="1" dirty="0" smtClean="0">
                <a:solidFill>
                  <a:srgbClr val="002060"/>
                </a:solidFill>
              </a:rPr>
              <a:t>For </a:t>
            </a:r>
            <a:r>
              <a:rPr lang="en-US" i="1" dirty="0">
                <a:solidFill>
                  <a:srgbClr val="002060"/>
                </a:solidFill>
              </a:rPr>
              <a:t>we do not wrestle against flesh and blood, but against principalities, against powers, against the rulers of the darkness of this age, against spiritual hosts of wickedness in the heavenly places. </a:t>
            </a:r>
          </a:p>
          <a:p>
            <a:pPr marL="0" indent="0">
              <a:buNone/>
            </a:pPr>
            <a:r>
              <a:rPr lang="en-US" i="1" dirty="0" smtClean="0">
                <a:solidFill>
                  <a:srgbClr val="002060"/>
                </a:solidFill>
              </a:rPr>
              <a:t>Therefore </a:t>
            </a:r>
            <a:r>
              <a:rPr lang="en-US" i="1" dirty="0">
                <a:solidFill>
                  <a:srgbClr val="002060"/>
                </a:solidFill>
              </a:rPr>
              <a:t>take up the whole armor of God, that you may be able to withstand in the evil day, and having done all, to stand.</a:t>
            </a:r>
          </a:p>
          <a:p>
            <a:pPr marL="0" indent="0">
              <a:buNone/>
            </a:pPr>
            <a:endParaRPr lang="en-US" dirty="0">
              <a:solidFill>
                <a:srgbClr val="002060"/>
              </a:solidFill>
            </a:endParaRPr>
          </a:p>
        </p:txBody>
      </p:sp>
    </p:spTree>
    <p:extLst>
      <p:ext uri="{BB962C8B-B14F-4D97-AF65-F5344CB8AC3E}">
        <p14:creationId xmlns:p14="http://schemas.microsoft.com/office/powerpoint/2010/main" val="32456349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983163"/>
          </a:xfrm>
        </p:spPr>
        <p:txBody>
          <a:bodyPr/>
          <a:lstStyle/>
          <a:p>
            <a:pPr marL="0" lvl="0" indent="0">
              <a:buNone/>
            </a:pPr>
            <a:r>
              <a:rPr lang="en-US" b="1" dirty="0">
                <a:solidFill>
                  <a:srgbClr val="002060"/>
                </a:solidFill>
              </a:rPr>
              <a:t>Nehemiah 4: </a:t>
            </a:r>
            <a:r>
              <a:rPr lang="en-US" b="1" dirty="0" smtClean="0">
                <a:solidFill>
                  <a:srgbClr val="002060"/>
                </a:solidFill>
              </a:rPr>
              <a:t>17-18 … </a:t>
            </a:r>
            <a:r>
              <a:rPr lang="en-US" b="1" dirty="0">
                <a:solidFill>
                  <a:srgbClr val="002060"/>
                </a:solidFill>
              </a:rPr>
              <a:t>“</a:t>
            </a:r>
            <a:r>
              <a:rPr lang="en-US" i="1" dirty="0">
                <a:solidFill>
                  <a:srgbClr val="002060"/>
                </a:solidFill>
              </a:rPr>
              <a:t>Those who built on the wall, and those who carried burdens, loaded themselves so that with one hand they worked at construction, and with the other held a weapon.  Every one of the builders had his sword girded at his side as he built. … </a:t>
            </a:r>
            <a:r>
              <a:rPr lang="en-US" b="1" dirty="0">
                <a:solidFill>
                  <a:srgbClr val="002060"/>
                </a:solidFill>
              </a:rPr>
              <a:t>”</a:t>
            </a:r>
            <a:endParaRPr lang="en-US" dirty="0">
              <a:solidFill>
                <a:srgbClr val="002060"/>
              </a:solidFill>
            </a:endParaRPr>
          </a:p>
          <a:p>
            <a:pPr marL="0" indent="0">
              <a:buNone/>
            </a:pPr>
            <a:endParaRPr lang="en-US" dirty="0"/>
          </a:p>
        </p:txBody>
      </p:sp>
    </p:spTree>
    <p:extLst>
      <p:ext uri="{BB962C8B-B14F-4D97-AF65-F5344CB8AC3E}">
        <p14:creationId xmlns:p14="http://schemas.microsoft.com/office/powerpoint/2010/main" val="41510848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TotalTime>
  <Words>823</Words>
  <Application>Microsoft Office PowerPoint</Application>
  <PresentationFormat>On-screen Show (4:3)</PresentationFormat>
  <Paragraphs>26</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Do not Relax NOW</vt:lpstr>
      <vt:lpstr>PowerPoint Presentation</vt:lpstr>
      <vt:lpstr>1. Neh 6:1-4 – INTRIGUE</vt:lpstr>
      <vt:lpstr>1. Neh 6:1-4 – INTRIGUE</vt:lpstr>
      <vt:lpstr>2. Neh 6:5-9 – INNEUNDO</vt:lpstr>
      <vt:lpstr>2. Neh 6:5-9 – INNEUNDO</vt:lpstr>
      <vt:lpstr>3. Neh 6:10-14 – INTIMIDATION</vt:lpstr>
      <vt:lpstr>3. Neh 6:10-14 – INTIMIDATION</vt:lpstr>
      <vt:lpstr>4. Neh 6:15-19 – INFILTRATION</vt:lpstr>
      <vt:lpstr>4. Neh 6:15-19 – INFILTRATION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 not Relax NOW</dc:title>
  <dc:creator>Smiles</dc:creator>
  <cp:lastModifiedBy>ismail - [2010]</cp:lastModifiedBy>
  <cp:revision>7</cp:revision>
  <dcterms:created xsi:type="dcterms:W3CDTF">2006-08-16T00:00:00Z</dcterms:created>
  <dcterms:modified xsi:type="dcterms:W3CDTF">2016-10-07T09:19:47Z</dcterms:modified>
</cp:coreProperties>
</file>