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0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32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3F61811-5489-4007-8D81-CCB6A82074DC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2A9B192-41D3-447F-9540-67FD1A2DA27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4572000"/>
          </a:xfrm>
        </p:spPr>
        <p:txBody>
          <a:bodyPr/>
          <a:lstStyle/>
          <a:p>
            <a:pPr>
              <a:buNone/>
            </a:pPr>
            <a:endParaRPr lang="en-US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u="sng" dirty="0" smtClean="0">
                <a:solidFill>
                  <a:srgbClr val="00FFFF"/>
                </a:solidFill>
                <a:latin typeface="Albertus Extra Bold" pitchFamily="34" charset="0"/>
              </a:rPr>
              <a:t>1. Did not understand Him </a:t>
            </a: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			</a:t>
            </a:r>
            <a:endParaRPr lang="en-US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>
                <a:latin typeface="Albertus Extra Bold" pitchFamily="34" charset="0"/>
              </a:rPr>
              <a:t> </a:t>
            </a:r>
            <a:r>
              <a:rPr lang="en-US" b="1" dirty="0" smtClean="0">
                <a:latin typeface="Albertus Extra Bold" pitchFamily="34" charset="0"/>
              </a:rPr>
              <a:t> </a:t>
            </a:r>
            <a:r>
              <a:rPr lang="en-US" b="1" dirty="0" smtClean="0">
                <a:latin typeface="Albertus Extra Bold" pitchFamily="34" charset="0"/>
              </a:rPr>
              <a:t>- </a:t>
            </a:r>
            <a:r>
              <a:rPr lang="en-US" b="1" dirty="0" smtClean="0">
                <a:latin typeface="Albertus Extra Bold" pitchFamily="34" charset="0"/>
              </a:rPr>
              <a:t>Mark 8:13-21 </a:t>
            </a:r>
          </a:p>
          <a:p>
            <a:pPr>
              <a:buNone/>
            </a:pPr>
            <a:r>
              <a:rPr lang="en-US" dirty="0" smtClean="0">
                <a:latin typeface="Albertus Extra Bold" pitchFamily="34" charset="0"/>
              </a:rPr>
              <a:t>	They forgot the past works of God. </a:t>
            </a:r>
          </a:p>
          <a:p>
            <a:pPr>
              <a:buNone/>
            </a:pPr>
            <a:endParaRPr lang="en-US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	Mark 4:35-40</a:t>
            </a:r>
            <a:r>
              <a:rPr lang="en-US" dirty="0" smtClean="0">
                <a:latin typeface="Albertus Extra Bold" pitchFamily="34" charset="0"/>
              </a:rPr>
              <a:t> </a:t>
            </a:r>
          </a:p>
          <a:p>
            <a:pPr>
              <a:buNone/>
            </a:pPr>
            <a:r>
              <a:rPr lang="en-US" dirty="0" smtClean="0">
                <a:latin typeface="Albertus Extra Bold" pitchFamily="34" charset="0"/>
              </a:rPr>
              <a:t>	</a:t>
            </a:r>
            <a:r>
              <a:rPr lang="en-US" i="1" dirty="0" smtClean="0">
                <a:latin typeface="Albertus Extra Bold" pitchFamily="34" charset="0"/>
              </a:rPr>
              <a:t>They forgot the promise of God.</a:t>
            </a:r>
            <a:r>
              <a:rPr lang="en-US" dirty="0" smtClean="0">
                <a:latin typeface="Albertus Extra Bold" pitchFamily="34" charset="0"/>
              </a:rPr>
              <a:t> </a:t>
            </a:r>
          </a:p>
          <a:p>
            <a:pPr>
              <a:buNone/>
            </a:pPr>
            <a:endParaRPr lang="en-US" dirty="0"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8382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23999"/>
            <a:ext cx="7848600" cy="4343401"/>
          </a:xfrm>
        </p:spPr>
        <p:txBody>
          <a:bodyPr/>
          <a:lstStyle/>
          <a:p>
            <a:pPr>
              <a:buNone/>
            </a:pPr>
            <a:endParaRPr lang="en-US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u="sng" dirty="0" smtClean="0">
                <a:solidFill>
                  <a:srgbClr val="00FFFF"/>
                </a:solidFill>
                <a:latin typeface="Albertus Extra Bold" pitchFamily="34" charset="0"/>
              </a:rPr>
              <a:t>2. Did not pray with Him in distress</a:t>
            </a: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			</a:t>
            </a:r>
            <a:endParaRPr lang="en-US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                     </a:t>
            </a:r>
            <a:r>
              <a:rPr lang="en-US" b="1" dirty="0" smtClean="0">
                <a:latin typeface="Albertus Extra Bold" pitchFamily="34" charset="0"/>
              </a:rPr>
              <a:t>- </a:t>
            </a:r>
            <a:r>
              <a:rPr lang="en-US" b="1" dirty="0" smtClean="0">
                <a:latin typeface="Albertus Extra Bold" pitchFamily="34" charset="0"/>
              </a:rPr>
              <a:t>Matt 26:36-45 </a:t>
            </a:r>
          </a:p>
          <a:p>
            <a:pPr>
              <a:buNone/>
            </a:pPr>
            <a:r>
              <a:rPr lang="en-US" dirty="0" smtClean="0">
                <a:latin typeface="Albertus Extra Bold" pitchFamily="34" charset="0"/>
              </a:rPr>
              <a:t>	 </a:t>
            </a:r>
            <a:endParaRPr lang="en-US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 smtClean="0">
                <a:latin typeface="Arial Black" pitchFamily="34" charset="0"/>
              </a:rPr>
              <a:t>Mark </a:t>
            </a:r>
            <a:r>
              <a:rPr lang="en-US" b="1" dirty="0" smtClean="0">
                <a:latin typeface="Arial Black" pitchFamily="34" charset="0"/>
              </a:rPr>
              <a:t>14:41</a:t>
            </a:r>
            <a:r>
              <a:rPr lang="en-US" dirty="0" smtClean="0">
                <a:latin typeface="Arial Black" pitchFamily="34" charset="0"/>
              </a:rPr>
              <a:t> </a:t>
            </a:r>
          </a:p>
          <a:p>
            <a:pPr>
              <a:buNone/>
            </a:pPr>
            <a:r>
              <a:rPr lang="en-US" dirty="0" smtClean="0">
                <a:latin typeface="Arial Black" pitchFamily="34" charset="0"/>
              </a:rPr>
              <a:t>Proverb </a:t>
            </a:r>
            <a:r>
              <a:rPr lang="en-US" dirty="0" smtClean="0">
                <a:latin typeface="Arial Black" pitchFamily="34" charset="0"/>
              </a:rPr>
              <a:t>20:13</a:t>
            </a:r>
          </a:p>
          <a:p>
            <a:pPr>
              <a:buNone/>
            </a:pPr>
            <a:endParaRPr lang="en-US" dirty="0"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8382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23999"/>
            <a:ext cx="7848600" cy="4343401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1800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u="sng" dirty="0" smtClean="0">
                <a:solidFill>
                  <a:srgbClr val="00FFFF"/>
                </a:solidFill>
                <a:latin typeface="Albertus Extra Bold" pitchFamily="34" charset="0"/>
              </a:rPr>
              <a:t>3. Did not know the Value of Worship</a:t>
            </a: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			</a:t>
            </a:r>
            <a:endParaRPr lang="en-US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                   - </a:t>
            </a:r>
            <a:r>
              <a:rPr lang="en-US" b="1" dirty="0" smtClean="0">
                <a:latin typeface="Albertus Extra Bold" pitchFamily="34" charset="0"/>
              </a:rPr>
              <a:t>Matt 26:6-10 </a:t>
            </a:r>
          </a:p>
          <a:p>
            <a:pPr>
              <a:buNone/>
            </a:pPr>
            <a:r>
              <a:rPr lang="en-US" dirty="0" smtClean="0">
                <a:latin typeface="Albertus Extra Bold" pitchFamily="34" charset="0"/>
              </a:rPr>
              <a:t>	 </a:t>
            </a:r>
          </a:p>
          <a:p>
            <a:pPr>
              <a:buNone/>
            </a:pPr>
            <a:r>
              <a:rPr lang="en-US" b="1" u="sng" dirty="0" smtClean="0">
                <a:latin typeface="Albertus Extra Bold" pitchFamily="34" charset="0"/>
              </a:rPr>
              <a:t>Matt </a:t>
            </a:r>
            <a:r>
              <a:rPr lang="en-US" b="1" u="sng" dirty="0" smtClean="0">
                <a:latin typeface="Albertus Extra Bold" pitchFamily="34" charset="0"/>
              </a:rPr>
              <a:t>19:27 </a:t>
            </a:r>
            <a:endParaRPr lang="en-US" b="1" u="sng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dirty="0" smtClean="0"/>
              <a:t>Then </a:t>
            </a:r>
            <a:r>
              <a:rPr lang="en-US" dirty="0" smtClean="0"/>
              <a:t>Peter  answered and said to Him</a:t>
            </a:r>
            <a:r>
              <a:rPr lang="en-US" dirty="0" smtClean="0"/>
              <a:t>,</a:t>
            </a:r>
          </a:p>
          <a:p>
            <a:pPr>
              <a:buNone/>
            </a:pPr>
            <a:r>
              <a:rPr lang="en-US" dirty="0" smtClean="0"/>
              <a:t>"</a:t>
            </a:r>
            <a:r>
              <a:rPr lang="en-US" b="1" u="sng" dirty="0" smtClean="0"/>
              <a:t>See, we have left all and followed </a:t>
            </a:r>
            <a:r>
              <a:rPr lang="en-US" b="1" u="sng" dirty="0" smtClean="0"/>
              <a:t>You.</a:t>
            </a:r>
          </a:p>
          <a:p>
            <a:pPr>
              <a:buNone/>
            </a:pPr>
            <a:r>
              <a:rPr lang="en-US" b="1" u="sng" dirty="0" smtClean="0"/>
              <a:t>Therefore </a:t>
            </a:r>
            <a:r>
              <a:rPr lang="en-US" b="1" u="sng" dirty="0" smtClean="0"/>
              <a:t>what shall we have?"</a:t>
            </a:r>
            <a:r>
              <a:rPr lang="en-US" b="1" dirty="0" smtClean="0"/>
              <a:t> (NKJV)</a:t>
            </a:r>
            <a:endParaRPr lang="en-US" dirty="0"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8382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23999"/>
            <a:ext cx="7848600" cy="4343401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n-US" sz="1800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sz="3600" b="1" u="sng" dirty="0" smtClean="0">
                <a:solidFill>
                  <a:srgbClr val="00FFFF"/>
                </a:solidFill>
                <a:latin typeface="Albertus Extra Bold" pitchFamily="34" charset="0"/>
              </a:rPr>
              <a:t>4. Unforgiveness</a:t>
            </a: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			</a:t>
            </a:r>
            <a:endParaRPr lang="en-US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             - </a:t>
            </a:r>
            <a:r>
              <a:rPr lang="en-US" b="1" dirty="0" smtClean="0">
                <a:latin typeface="Albertus Extra Bold" pitchFamily="34" charset="0"/>
              </a:rPr>
              <a:t>Matt 18:21, 22, 35 </a:t>
            </a:r>
          </a:p>
          <a:p>
            <a:pPr>
              <a:buNone/>
            </a:pPr>
            <a:r>
              <a:rPr lang="en-US" sz="1800" dirty="0" smtClean="0">
                <a:latin typeface="Albertus Extra Bold" pitchFamily="34" charset="0"/>
              </a:rPr>
              <a:t>	 </a:t>
            </a:r>
          </a:p>
          <a:p>
            <a:pPr>
              <a:buNone/>
            </a:pPr>
            <a:r>
              <a:rPr lang="en-US" b="1" u="sng" dirty="0" smtClean="0">
                <a:latin typeface="Albertus Extra Bold" pitchFamily="34" charset="0"/>
              </a:rPr>
              <a:t>Luke </a:t>
            </a:r>
            <a:r>
              <a:rPr lang="en-US" b="1" u="sng" dirty="0" smtClean="0">
                <a:latin typeface="Albertus Extra Bold" pitchFamily="34" charset="0"/>
              </a:rPr>
              <a:t>17:3-6</a:t>
            </a:r>
          </a:p>
          <a:p>
            <a:pPr>
              <a:buNone/>
            </a:pPr>
            <a:endParaRPr lang="en-US" sz="2000" b="1" u="sng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u="sng" dirty="0" smtClean="0">
                <a:latin typeface="Albertus Extra Bold" pitchFamily="34" charset="0"/>
              </a:rPr>
              <a:t>John </a:t>
            </a:r>
            <a:r>
              <a:rPr lang="en-US" b="1" u="sng" dirty="0" smtClean="0">
                <a:latin typeface="Albertus Extra Bold" pitchFamily="34" charset="0"/>
              </a:rPr>
              <a:t>13:34-35</a:t>
            </a:r>
          </a:p>
          <a:p>
            <a:pPr>
              <a:buNone/>
            </a:pPr>
            <a:r>
              <a:rPr lang="en-US" b="1" u="sng" dirty="0" smtClean="0">
                <a:latin typeface="Albertus Extra Bold" pitchFamily="34" charset="0"/>
              </a:rPr>
              <a:t>13:35 </a:t>
            </a:r>
            <a:r>
              <a:rPr lang="en-US" dirty="0" smtClean="0"/>
              <a:t>"By this </a:t>
            </a:r>
            <a:r>
              <a:rPr lang="en-US" b="1" u="sng" dirty="0" smtClean="0"/>
              <a:t>all will know </a:t>
            </a:r>
            <a:r>
              <a:rPr lang="en-US" dirty="0" smtClean="0"/>
              <a:t>that you are </a:t>
            </a:r>
            <a:r>
              <a:rPr lang="en-US" dirty="0" smtClean="0"/>
              <a:t>My disciples</a:t>
            </a:r>
            <a:r>
              <a:rPr lang="en-US" dirty="0" smtClean="0"/>
              <a:t>, </a:t>
            </a:r>
            <a:r>
              <a:rPr lang="en-US" u="sng" dirty="0" smtClean="0"/>
              <a:t>if you have love for one another</a:t>
            </a:r>
            <a:r>
              <a:rPr lang="en-US" dirty="0" smtClean="0"/>
              <a:t>."</a:t>
            </a:r>
            <a:endParaRPr lang="en-US" b="1" u="sng" dirty="0" smtClean="0"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7848600" cy="4952999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en-US" sz="1800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sz="3600" b="1" u="sng" dirty="0" smtClean="0">
                <a:solidFill>
                  <a:srgbClr val="00FFFF"/>
                </a:solidFill>
                <a:latin typeface="Albertus Extra Bold" pitchFamily="34" charset="0"/>
              </a:rPr>
              <a:t>5. Unnecessary  Questioning</a:t>
            </a: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			</a:t>
            </a:r>
            <a:endParaRPr lang="en-US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>
                <a:latin typeface="Albertus Extra Bold" pitchFamily="34" charset="0"/>
              </a:rPr>
              <a:t> </a:t>
            </a:r>
            <a:r>
              <a:rPr lang="en-US" b="1" dirty="0" smtClean="0">
                <a:latin typeface="Albertus Extra Bold" pitchFamily="34" charset="0"/>
              </a:rPr>
              <a:t>                 </a:t>
            </a:r>
            <a:r>
              <a:rPr lang="en-US" b="1" dirty="0" smtClean="0">
                <a:latin typeface="Albertus Extra Bold" pitchFamily="34" charset="0"/>
              </a:rPr>
              <a:t>- </a:t>
            </a:r>
            <a:r>
              <a:rPr lang="en-US" b="1" dirty="0" smtClean="0">
                <a:latin typeface="Albertus Extra Bold" pitchFamily="34" charset="0"/>
              </a:rPr>
              <a:t>John 21:20-23</a:t>
            </a:r>
          </a:p>
          <a:p>
            <a:pPr>
              <a:buNone/>
            </a:pPr>
            <a:r>
              <a:rPr lang="en-US" sz="1800" dirty="0" smtClean="0">
                <a:latin typeface="Albertus Extra Bold" pitchFamily="34" charset="0"/>
              </a:rPr>
              <a:t>	 </a:t>
            </a:r>
          </a:p>
          <a:p>
            <a:pPr>
              <a:buNone/>
            </a:pPr>
            <a:r>
              <a:rPr lang="en-US" b="1" u="sng" dirty="0" smtClean="0">
                <a:latin typeface="Albertus Extra Bold" pitchFamily="34" charset="0"/>
              </a:rPr>
              <a:t>2 </a:t>
            </a:r>
            <a:r>
              <a:rPr lang="en-US" b="1" u="sng" dirty="0" err="1" smtClean="0">
                <a:latin typeface="Albertus Extra Bold" pitchFamily="34" charset="0"/>
              </a:rPr>
              <a:t>Thes</a:t>
            </a:r>
            <a:r>
              <a:rPr lang="en-US" b="1" u="sng" dirty="0" smtClean="0">
                <a:latin typeface="Albertus Extra Bold" pitchFamily="34" charset="0"/>
              </a:rPr>
              <a:t> 3:11</a:t>
            </a:r>
          </a:p>
          <a:p>
            <a:pPr>
              <a:buNone/>
            </a:pPr>
            <a:r>
              <a:rPr lang="en-US" b="1" u="sng" dirty="0" smtClean="0">
                <a:latin typeface="Albertus Extra Bold" pitchFamily="34" charset="0"/>
              </a:rPr>
              <a:t>1 Pet 4:15</a:t>
            </a:r>
          </a:p>
          <a:p>
            <a:pPr>
              <a:buNone/>
            </a:pPr>
            <a:endParaRPr lang="en-US" sz="2000" b="1" u="sng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u="sng" dirty="0" smtClean="0">
                <a:latin typeface="Albertus Extra Bold" pitchFamily="34" charset="0"/>
              </a:rPr>
              <a:t>1 Tim 5:13</a:t>
            </a:r>
            <a:r>
              <a:rPr lang="en-US" b="1" dirty="0" smtClean="0">
                <a:latin typeface="Albertus Extra Bold" pitchFamily="34" charset="0"/>
              </a:rPr>
              <a:t>  </a:t>
            </a:r>
            <a:r>
              <a:rPr lang="en-US" sz="3500" dirty="0" smtClean="0"/>
              <a:t>And they get into the way of doing no work, going about from house to house; and not only doing no work, but talking foolishly, </a:t>
            </a:r>
            <a:r>
              <a:rPr lang="en-US" sz="3500" u="sng" dirty="0" smtClean="0"/>
              <a:t>being over-interested in the business of others</a:t>
            </a:r>
            <a:r>
              <a:rPr lang="en-US" sz="3500" dirty="0" smtClean="0"/>
              <a:t>, saying things which they have no right to say.</a:t>
            </a:r>
            <a:r>
              <a:rPr lang="en-US" sz="3500" b="1" dirty="0" smtClean="0"/>
              <a:t> (BBE)</a:t>
            </a:r>
            <a:endParaRPr lang="en-US" dirty="0" smtClean="0"/>
          </a:p>
          <a:p>
            <a:pPr>
              <a:buNone/>
            </a:pPr>
            <a:endParaRPr lang="en-US" b="1" u="sng" dirty="0" smtClean="0"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1"/>
            <a:ext cx="7848600" cy="43434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1800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sz="3600" b="1" u="sng" dirty="0" smtClean="0">
                <a:solidFill>
                  <a:srgbClr val="00FFFF"/>
                </a:solidFill>
                <a:latin typeface="Albertus Extra Bold" pitchFamily="34" charset="0"/>
              </a:rPr>
              <a:t>6. </a:t>
            </a:r>
            <a:r>
              <a:rPr lang="en-US" sz="3900" b="1" u="sng" dirty="0" smtClean="0">
                <a:solidFill>
                  <a:srgbClr val="00FFFF"/>
                </a:solidFill>
                <a:latin typeface="Albertus Extra Bold" pitchFamily="34" charset="0"/>
              </a:rPr>
              <a:t>Uncompassionate</a:t>
            </a:r>
          </a:p>
          <a:p>
            <a:pPr>
              <a:buNone/>
            </a:pPr>
            <a:endParaRPr lang="en-US" sz="1800" b="1" u="sng" dirty="0" smtClean="0">
              <a:solidFill>
                <a:srgbClr val="00FFFF"/>
              </a:solidFill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			- Matt 14:13-16</a:t>
            </a:r>
          </a:p>
          <a:p>
            <a:pPr>
              <a:buNone/>
            </a:pPr>
            <a:r>
              <a:rPr lang="en-US" sz="1800" dirty="0" smtClean="0">
                <a:latin typeface="Albertus Extra Bold" pitchFamily="34" charset="0"/>
              </a:rPr>
              <a:t>	 </a:t>
            </a:r>
          </a:p>
          <a:p>
            <a:pPr>
              <a:buNone/>
            </a:pPr>
            <a:r>
              <a:rPr lang="en-US" b="1" u="sng" dirty="0" smtClean="0">
                <a:latin typeface="Albertus Extra Bold" pitchFamily="34" charset="0"/>
              </a:rPr>
              <a:t>Luke 9:51-56</a:t>
            </a:r>
          </a:p>
          <a:p>
            <a:pPr>
              <a:buNone/>
            </a:pPr>
            <a:endParaRPr lang="en-US" sz="2000" b="1" u="sng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u="sng" dirty="0" smtClean="0">
                <a:latin typeface="Albertus Extra Bold" pitchFamily="34" charset="0"/>
              </a:rPr>
              <a:t>1 </a:t>
            </a:r>
            <a:r>
              <a:rPr lang="en-US" b="1" u="sng" dirty="0" err="1" smtClean="0">
                <a:latin typeface="Albertus Extra Bold" pitchFamily="34" charset="0"/>
              </a:rPr>
              <a:t>Cor</a:t>
            </a:r>
            <a:r>
              <a:rPr lang="en-US" b="1" u="sng" dirty="0" smtClean="0">
                <a:latin typeface="Albertus Extra Bold" pitchFamily="34" charset="0"/>
              </a:rPr>
              <a:t> 13:1-3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b="1" u="sng" dirty="0" smtClean="0"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1"/>
            <a:ext cx="7848600" cy="43434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3600" b="1" u="sng" dirty="0" smtClean="0">
                <a:solidFill>
                  <a:srgbClr val="00FFFF"/>
                </a:solidFill>
                <a:latin typeface="Albertus Extra Bold" pitchFamily="34" charset="0"/>
              </a:rPr>
              <a:t>7. </a:t>
            </a:r>
            <a:r>
              <a:rPr lang="en-US" sz="4000" b="1" u="sng" dirty="0" smtClean="0">
                <a:solidFill>
                  <a:srgbClr val="00FFFF"/>
                </a:solidFill>
                <a:latin typeface="Albertus Extra Bold" pitchFamily="34" charset="0"/>
              </a:rPr>
              <a:t>Couragelesssness</a:t>
            </a:r>
            <a:endParaRPr lang="en-US" sz="3900" b="1" u="sng" dirty="0" smtClean="0">
              <a:solidFill>
                <a:srgbClr val="00FFFF"/>
              </a:solidFill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			</a:t>
            </a:r>
            <a:endParaRPr lang="en-US" b="1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>
                <a:latin typeface="Albertus Extra Bold" pitchFamily="34" charset="0"/>
              </a:rPr>
              <a:t> </a:t>
            </a:r>
            <a:r>
              <a:rPr lang="en-US" b="1" dirty="0" smtClean="0">
                <a:latin typeface="Albertus Extra Bold" pitchFamily="34" charset="0"/>
              </a:rPr>
              <a:t>                </a:t>
            </a:r>
            <a:r>
              <a:rPr lang="en-US" b="1" dirty="0" smtClean="0">
                <a:latin typeface="Albertus Extra Bold" pitchFamily="34" charset="0"/>
              </a:rPr>
              <a:t>- </a:t>
            </a:r>
            <a:r>
              <a:rPr lang="en-US" b="1" dirty="0" smtClean="0">
                <a:latin typeface="Albertus Extra Bold" pitchFamily="34" charset="0"/>
              </a:rPr>
              <a:t>Matt 26: 69-75</a:t>
            </a:r>
          </a:p>
          <a:p>
            <a:pPr>
              <a:buNone/>
            </a:pPr>
            <a:r>
              <a:rPr lang="en-US" sz="1800" dirty="0" smtClean="0">
                <a:latin typeface="Albertus Extra Bold" pitchFamily="34" charset="0"/>
              </a:rPr>
              <a:t>	 </a:t>
            </a:r>
          </a:p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We must pray for one another  </a:t>
            </a:r>
          </a:p>
          <a:p>
            <a:pPr>
              <a:buNone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					         </a:t>
            </a:r>
            <a:r>
              <a:rPr lang="en-US" b="1" dirty="0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- Acts 4:29</a:t>
            </a:r>
          </a:p>
          <a:p>
            <a:pPr>
              <a:buNone/>
            </a:pPr>
            <a:endParaRPr lang="en-US" sz="17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We must remind ourselves  of </a:t>
            </a:r>
          </a:p>
          <a:p>
            <a:pPr>
              <a:buNone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		God’s Promises.     </a:t>
            </a:r>
            <a:r>
              <a:rPr lang="en-US" b="1" dirty="0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- Isaiah 41:10</a:t>
            </a:r>
          </a:p>
          <a:p>
            <a:pPr>
              <a:buNone/>
            </a:pPr>
            <a:endParaRPr lang="en-US" sz="17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God has not given us a spirit of fear</a:t>
            </a:r>
          </a:p>
          <a:p>
            <a:pPr>
              <a:buNone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						</a:t>
            </a:r>
            <a:r>
              <a:rPr lang="en-US" b="1" dirty="0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- 2 Tim 1:7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b="1" u="sng" dirty="0" smtClean="0"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23999"/>
            <a:ext cx="7848600" cy="4267201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sz="5100" b="1" u="sng" dirty="0" smtClean="0">
                <a:solidFill>
                  <a:srgbClr val="00FFFF"/>
                </a:solidFill>
                <a:latin typeface="Albertus Extra Bold" pitchFamily="34" charset="0"/>
              </a:rPr>
              <a:t>8. Competitiveness </a:t>
            </a:r>
          </a:p>
          <a:p>
            <a:pPr>
              <a:buNone/>
            </a:pPr>
            <a:endParaRPr lang="en-US" sz="3900" b="1" u="sng" dirty="0" smtClean="0">
              <a:solidFill>
                <a:srgbClr val="00FFFF"/>
              </a:solidFill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			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>
              <a:buNone/>
            </a:pPr>
            <a:r>
              <a:rPr lang="en-US" sz="3600" b="1" dirty="0" smtClean="0">
                <a:latin typeface="Albertus Extra Bold" pitchFamily="34" charset="0"/>
              </a:rPr>
              <a:t>                   </a:t>
            </a:r>
            <a:r>
              <a:rPr lang="en-US" sz="4600" b="1" dirty="0" smtClean="0">
                <a:latin typeface="Albertus Extra Bold" pitchFamily="34" charset="0"/>
              </a:rPr>
              <a:t>- </a:t>
            </a:r>
            <a:r>
              <a:rPr lang="en-US" sz="4600" b="1" dirty="0">
                <a:latin typeface="Albertus Extra Bold" pitchFamily="34" charset="0"/>
              </a:rPr>
              <a:t>Mark 9: 30-37</a:t>
            </a:r>
          </a:p>
          <a:p>
            <a:pPr>
              <a:buNone/>
            </a:pPr>
            <a:r>
              <a:rPr lang="en-US" sz="4600" dirty="0">
                <a:latin typeface="Albertus Extra Bold" pitchFamily="34" charset="0"/>
              </a:rPr>
              <a:t>	</a:t>
            </a:r>
            <a:r>
              <a:rPr lang="en-US" sz="4600" b="1" dirty="0">
                <a:latin typeface="Arial" pitchFamily="34" charset="0"/>
                <a:cs typeface="Arial" pitchFamily="34" charset="0"/>
              </a:rPr>
              <a:t>		- </a:t>
            </a:r>
            <a:r>
              <a:rPr lang="en-US" sz="4600" b="1" dirty="0">
                <a:latin typeface="Albertus Extra Bold" pitchFamily="34" charset="0"/>
                <a:cs typeface="Arial" pitchFamily="34" charset="0"/>
              </a:rPr>
              <a:t>Mark </a:t>
            </a:r>
            <a:r>
              <a:rPr lang="en-US" sz="4600" b="1" dirty="0" smtClean="0">
                <a:latin typeface="Albertus Extra Bold" pitchFamily="34" charset="0"/>
                <a:cs typeface="Arial" pitchFamily="34" charset="0"/>
              </a:rPr>
              <a:t>10:35-45 </a:t>
            </a:r>
          </a:p>
          <a:p>
            <a:pPr>
              <a:buNone/>
            </a:pPr>
            <a:r>
              <a:rPr lang="en-US" sz="4100" b="1" u="sng" dirty="0" smtClean="0">
                <a:latin typeface="Arial" pitchFamily="34" charset="0"/>
                <a:cs typeface="Arial" pitchFamily="34" charset="0"/>
              </a:rPr>
              <a:t>Mark </a:t>
            </a:r>
            <a:r>
              <a:rPr lang="en-US" sz="4100" b="1" u="sng" dirty="0" smtClean="0">
                <a:latin typeface="Arial" pitchFamily="34" charset="0"/>
                <a:cs typeface="Arial" pitchFamily="34" charset="0"/>
              </a:rPr>
              <a:t>9:35</a:t>
            </a:r>
            <a:r>
              <a:rPr lang="en-US" sz="41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……"</a:t>
            </a:r>
            <a:r>
              <a:rPr lang="en-US" sz="3000" u="sng" dirty="0" smtClean="0">
                <a:latin typeface="Arial" pitchFamily="34" charset="0"/>
                <a:cs typeface="Arial" pitchFamily="34" charset="0"/>
              </a:rPr>
              <a:t>If anyone desires to be first, he shall be last of all and servant of all.”</a:t>
            </a:r>
          </a:p>
          <a:p>
            <a:pPr>
              <a:buNone/>
            </a:pPr>
            <a:endParaRPr lang="en-US" sz="3000" u="sng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4600" b="1" u="sng" dirty="0" smtClean="0">
                <a:latin typeface="Arial" pitchFamily="34" charset="0"/>
                <a:cs typeface="Arial" pitchFamily="34" charset="0"/>
              </a:rPr>
              <a:t>Mark 10:43</a:t>
            </a:r>
            <a:r>
              <a:rPr lang="en-US" sz="4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"Yet it shall not be so among you; but </a:t>
            </a: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whoever desires to become great among you shall be your servant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buNone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4600" b="1" dirty="0" smtClean="0">
                <a:latin typeface="Arial" pitchFamily="34" charset="0"/>
                <a:cs typeface="Arial" pitchFamily="34" charset="0"/>
              </a:rPr>
              <a:t>Luke 22:14-27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	</a:t>
            </a:r>
            <a:endParaRPr lang="en-US" b="1" u="sng" dirty="0" smtClean="0"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23999"/>
            <a:ext cx="7848600" cy="426720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b="1" u="sng" dirty="0" smtClean="0">
                <a:solidFill>
                  <a:srgbClr val="00FFFF"/>
                </a:solidFill>
                <a:latin typeface="Albertus Extra Bold" pitchFamily="34" charset="0"/>
              </a:rPr>
              <a:t>9. </a:t>
            </a:r>
            <a:r>
              <a:rPr lang="en-US" sz="4000" b="1" u="sng" dirty="0" smtClean="0">
                <a:solidFill>
                  <a:srgbClr val="00FFFF"/>
                </a:solidFill>
                <a:latin typeface="Albertus Extra Bold" pitchFamily="34" charset="0"/>
              </a:rPr>
              <a:t>Narrow-mindedness</a:t>
            </a:r>
          </a:p>
          <a:p>
            <a:pPr>
              <a:buNone/>
            </a:pPr>
            <a:endParaRPr lang="en-US" sz="1600" b="1" u="sng" dirty="0" smtClean="0">
              <a:solidFill>
                <a:srgbClr val="00FFFF"/>
              </a:solidFill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			- Mark 9: 38-40</a:t>
            </a:r>
          </a:p>
          <a:p>
            <a:pPr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  <a:cs typeface="Arial" pitchFamily="34" charset="0"/>
              </a:rPr>
              <a:t>Mark 10:40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>
              <a:buNone/>
            </a:pPr>
            <a:r>
              <a:rPr lang="en-US" dirty="0" smtClean="0"/>
              <a:t>"For he who is </a:t>
            </a:r>
            <a:r>
              <a:rPr lang="en-US" b="1" u="sng" dirty="0" smtClean="0"/>
              <a:t>not against </a:t>
            </a:r>
            <a:r>
              <a:rPr lang="en-US" dirty="0" smtClean="0"/>
              <a:t>us is on our side. </a:t>
            </a:r>
          </a:p>
          <a:p>
            <a:pPr>
              <a:buNone/>
            </a:pPr>
            <a:endParaRPr lang="en-US" b="1" u="sng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sz="3600" dirty="0" smtClean="0">
                <a:latin typeface="Albertus Extra Bold" pitchFamily="34" charset="0"/>
              </a:rPr>
              <a:t>— Phil 1:15-18 </a:t>
            </a:r>
            <a:endParaRPr lang="en-US" sz="3600" b="1" u="sng" dirty="0" smtClean="0"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23999"/>
            <a:ext cx="7848600" cy="426720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b="1" u="sng" dirty="0" smtClean="0">
                <a:solidFill>
                  <a:srgbClr val="00FFFF"/>
                </a:solidFill>
                <a:latin typeface="Albertus Extra Bold" pitchFamily="34" charset="0"/>
              </a:rPr>
              <a:t>10. </a:t>
            </a:r>
            <a:r>
              <a:rPr lang="en-US" sz="4000" b="1" u="sng" dirty="0" smtClean="0">
                <a:solidFill>
                  <a:srgbClr val="00FFFF"/>
                </a:solidFill>
                <a:latin typeface="Albertus Extra Bold" pitchFamily="34" charset="0"/>
              </a:rPr>
              <a:t>Earthly mindedness</a:t>
            </a:r>
            <a:endParaRPr lang="en-US" sz="4000" b="1" u="sng" dirty="0" smtClean="0">
              <a:solidFill>
                <a:srgbClr val="00FFFF"/>
              </a:solidFill>
              <a:latin typeface="Albertus Extra Bold" pitchFamily="34" charset="0"/>
            </a:endParaRPr>
          </a:p>
          <a:p>
            <a:pPr>
              <a:buNone/>
            </a:pPr>
            <a:endParaRPr lang="en-US" sz="1600" b="1" u="sng" dirty="0" smtClean="0">
              <a:solidFill>
                <a:srgbClr val="00FFFF"/>
              </a:solidFill>
              <a:latin typeface="Albertus Extra Bold" pitchFamily="34" charset="0"/>
            </a:endParaRP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</a:rPr>
              <a:t>			- Matt 16: 21-24</a:t>
            </a:r>
          </a:p>
          <a:p>
            <a:pPr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en-US" b="1" dirty="0" smtClean="0">
                <a:latin typeface="Albertus Extra Bold" pitchFamily="34" charset="0"/>
                <a:cs typeface="Arial" pitchFamily="34" charset="0"/>
              </a:rPr>
              <a:t>Matt 16:23</a:t>
            </a:r>
          </a:p>
          <a:p>
            <a:pPr>
              <a:buNone/>
            </a:pPr>
            <a:r>
              <a:rPr lang="en-US" b="1" dirty="0" smtClean="0"/>
              <a:t>"Get behind Me, Satan!</a:t>
            </a:r>
            <a:r>
              <a:rPr lang="en-US" dirty="0" smtClean="0"/>
              <a:t> </a:t>
            </a:r>
            <a:endParaRPr lang="en-US" b="1" u="sng" dirty="0" smtClean="0">
              <a:latin typeface="Albertus Extra Bold" pitchFamily="34" charset="0"/>
              <a:cs typeface="Arial" pitchFamily="34" charset="0"/>
            </a:endParaRPr>
          </a:p>
          <a:p>
            <a:pPr>
              <a:buNone/>
            </a:pPr>
            <a:endParaRPr lang="en-US" b="1" u="sng" dirty="0" smtClean="0">
              <a:latin typeface="Albertus Extra Bold" pitchFamily="34" charset="0"/>
            </a:endParaRPr>
          </a:p>
          <a:p>
            <a:pPr>
              <a:buNone/>
            </a:pPr>
            <a:r>
              <a:rPr lang="en-US" sz="3600" dirty="0" smtClean="0">
                <a:latin typeface="Albertus Extra Bold" pitchFamily="34" charset="0"/>
              </a:rPr>
              <a:t>— Phil 3:17-21 </a:t>
            </a:r>
            <a:endParaRPr lang="en-US" sz="3600" b="1" u="sng" dirty="0" smtClean="0"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u="sng" dirty="0">
                <a:solidFill>
                  <a:srgbClr val="FFFF00"/>
                </a:solidFill>
                <a:latin typeface="Arial Black" pitchFamily="34" charset="0"/>
              </a:rPr>
              <a:t>Imperfections of the Disciples</a:t>
            </a:r>
            <a:endParaRPr lang="en-US" sz="3600" u="sng" dirty="0">
              <a:solidFill>
                <a:srgbClr val="FFFF00"/>
              </a:solidFill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1"/>
            <a:ext cx="8229600" cy="4724400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en-US" sz="1200" b="1" u="sng" dirty="0">
              <a:solidFill>
                <a:srgbClr val="00FFFF"/>
              </a:solidFill>
              <a:latin typeface="Arial Rounded MT Bold" pitchFamily="34" charset="0"/>
            </a:endParaRPr>
          </a:p>
          <a:p>
            <a:r>
              <a:rPr lang="en-US" sz="8000" u="sng" dirty="0">
                <a:solidFill>
                  <a:srgbClr val="00FFFF"/>
                </a:solidFill>
                <a:latin typeface="Arial Rounded MT Bold" pitchFamily="34" charset="0"/>
              </a:rPr>
              <a:t>11.Rejected and Turned  away : </a:t>
            </a:r>
            <a:r>
              <a:rPr lang="en-US" sz="8000" u="sng" dirty="0">
                <a:solidFill>
                  <a:srgbClr val="FFFF00"/>
                </a:solidFill>
                <a:latin typeface="Arial Rounded MT Bold" pitchFamily="34" charset="0"/>
              </a:rPr>
              <a:t>John </a:t>
            </a:r>
            <a:r>
              <a:rPr lang="en-US" sz="8000" u="sng" dirty="0" smtClean="0">
                <a:solidFill>
                  <a:srgbClr val="FFFF00"/>
                </a:solidFill>
                <a:latin typeface="Arial Rounded MT Bold" pitchFamily="34" charset="0"/>
              </a:rPr>
              <a:t>6:48-66</a:t>
            </a:r>
            <a:endParaRPr lang="en-US" sz="7600" u="sng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7400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John </a:t>
            </a:r>
            <a:r>
              <a:rPr lang="en-US" sz="7400" u="sng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6:48  </a:t>
            </a:r>
            <a:r>
              <a:rPr lang="en-US" sz="7400" dirty="0">
                <a:latin typeface="Arial" pitchFamily="34" charset="0"/>
                <a:cs typeface="Arial" pitchFamily="34" charset="0"/>
              </a:rPr>
              <a:t>"I am the bread of life. (NKJV)</a:t>
            </a:r>
          </a:p>
          <a:p>
            <a:r>
              <a:rPr lang="en-US" sz="7400" u="sng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John 6:55  </a:t>
            </a:r>
            <a:r>
              <a:rPr lang="en-US" sz="7400" dirty="0">
                <a:latin typeface="Arial" pitchFamily="34" charset="0"/>
                <a:cs typeface="Arial" pitchFamily="34" charset="0"/>
              </a:rPr>
              <a:t>"For My flesh is food indeed,     and My blood is drink indeed.</a:t>
            </a:r>
          </a:p>
          <a:p>
            <a:r>
              <a:rPr lang="en-US" sz="7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7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56</a:t>
            </a:r>
            <a:r>
              <a:rPr lang="en-US" sz="7400" dirty="0">
                <a:latin typeface="Arial" pitchFamily="34" charset="0"/>
                <a:cs typeface="Arial" pitchFamily="34" charset="0"/>
              </a:rPr>
              <a:t> "He who eats My flesh and drinks My blood abides in Me, and I in him. (NKJV)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1477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858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of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19201"/>
            <a:ext cx="7848600" cy="480059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14400" b="1" u="sng" dirty="0" smtClean="0">
                <a:solidFill>
                  <a:srgbClr val="00FFFF"/>
                </a:solidFill>
                <a:latin typeface="Arial Rounded MT Bold" pitchFamily="34" charset="0"/>
              </a:rPr>
              <a:t>11.Rejected and Turned  away : </a:t>
            </a:r>
            <a:r>
              <a:rPr lang="en-US" sz="14400" b="1" u="sng" dirty="0" smtClean="0">
                <a:solidFill>
                  <a:srgbClr val="FFFF00"/>
                </a:solidFill>
                <a:latin typeface="Arial Rounded MT Bold" pitchFamily="34" charset="0"/>
              </a:rPr>
              <a:t>John 6:48-66</a:t>
            </a:r>
          </a:p>
          <a:p>
            <a:pPr>
              <a:buNone/>
            </a:pPr>
            <a:endParaRPr lang="en-US" sz="4800" b="1" u="sng" dirty="0" smtClean="0">
              <a:solidFill>
                <a:srgbClr val="00FFFF"/>
              </a:solidFill>
              <a:latin typeface="Arial Rounded MT Bold" pitchFamily="34" charset="0"/>
            </a:endParaRPr>
          </a:p>
          <a:p>
            <a:endParaRPr lang="en-US" sz="6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4000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John 6:60 </a:t>
            </a:r>
            <a:r>
              <a:rPr lang="en-US" sz="14000" dirty="0" smtClean="0">
                <a:latin typeface="Arial" pitchFamily="34" charset="0"/>
                <a:cs typeface="Arial" pitchFamily="34" charset="0"/>
              </a:rPr>
              <a:t>Therefore many of His disciples, when they heard this, said, </a:t>
            </a:r>
            <a:r>
              <a:rPr lang="en-US" sz="140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"This is a hard saying; who can understand it?" </a:t>
            </a:r>
            <a:r>
              <a:rPr lang="en-US" sz="14000" dirty="0" smtClean="0">
                <a:latin typeface="Arial" pitchFamily="34" charset="0"/>
                <a:cs typeface="Arial" pitchFamily="34" charset="0"/>
              </a:rPr>
              <a:t>(NKJV)</a:t>
            </a:r>
          </a:p>
          <a:p>
            <a:endParaRPr lang="en-US" sz="14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4000" b="1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John 6:66  </a:t>
            </a:r>
            <a:r>
              <a:rPr lang="en-US" sz="14000" dirty="0" smtClean="0">
                <a:latin typeface="Arial" pitchFamily="34" charset="0"/>
                <a:cs typeface="Arial" pitchFamily="34" charset="0"/>
              </a:rPr>
              <a:t>From that time </a:t>
            </a:r>
            <a:r>
              <a:rPr lang="en-US" sz="140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many of His disciples went back and walked </a:t>
            </a:r>
            <a:r>
              <a:rPr lang="en-US" sz="140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with </a:t>
            </a:r>
            <a:r>
              <a:rPr lang="en-US" sz="140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Him no more.</a:t>
            </a:r>
            <a:r>
              <a:rPr lang="en-US" sz="14000" dirty="0" smtClean="0">
                <a:latin typeface="Arial" pitchFamily="34" charset="0"/>
                <a:cs typeface="Arial" pitchFamily="34" charset="0"/>
              </a:rPr>
              <a:t> (NKJV</a:t>
            </a:r>
            <a:r>
              <a:rPr lang="en-US" sz="1120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11200" u="sng" dirty="0" smtClean="0">
              <a:solidFill>
                <a:srgbClr val="00FFFF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11200" b="1" u="sng" dirty="0" smtClean="0">
              <a:solidFill>
                <a:srgbClr val="00FFFF"/>
              </a:solidFill>
              <a:latin typeface="Albertus Extra Bold" pitchFamily="34" charset="0"/>
            </a:endParaRPr>
          </a:p>
          <a:p>
            <a:pPr>
              <a:buNone/>
            </a:pPr>
            <a:r>
              <a:rPr lang="en-US" sz="11200" b="1" dirty="0" smtClean="0">
                <a:latin typeface="Albertus Extra Bold" pitchFamily="34" charset="0"/>
              </a:rPr>
              <a:t>			</a:t>
            </a:r>
            <a:endParaRPr lang="en-US" sz="8000" b="1" u="sng" dirty="0" smtClean="0"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9100"/>
            <a:ext cx="8229600" cy="4572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876300"/>
            <a:ext cx="7962900" cy="5867400"/>
          </a:xfrm>
        </p:spPr>
        <p:txBody>
          <a:bodyPr>
            <a:normAutofit fontScale="70000" lnSpcReduction="20000"/>
          </a:bodyPr>
          <a:lstStyle/>
          <a:p>
            <a:pPr marL="861822" indent="-742950">
              <a:lnSpc>
                <a:spcPct val="120000"/>
              </a:lnSpc>
              <a:buAutoNum type="arabicPeriod"/>
            </a:pPr>
            <a:r>
              <a:rPr lang="en-US" sz="45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Did not understand Him</a:t>
            </a:r>
          </a:p>
          <a:p>
            <a:pPr marL="861822" indent="-742950">
              <a:lnSpc>
                <a:spcPct val="120000"/>
              </a:lnSpc>
              <a:buAutoNum type="arabicPeriod"/>
            </a:pPr>
            <a:r>
              <a:rPr lang="en-US" sz="45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Did not pray with Him in distress</a:t>
            </a:r>
          </a:p>
          <a:p>
            <a:pPr marL="861822" indent="-742950">
              <a:lnSpc>
                <a:spcPct val="120000"/>
              </a:lnSpc>
              <a:buAutoNum type="arabicPeriod"/>
            </a:pPr>
            <a:r>
              <a:rPr lang="en-US" sz="45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Did not know the Value of Worship </a:t>
            </a:r>
          </a:p>
          <a:p>
            <a:pPr marL="861822" indent="-742950">
              <a:lnSpc>
                <a:spcPct val="120000"/>
              </a:lnSpc>
              <a:buAutoNum type="arabicPeriod"/>
            </a:pPr>
            <a:r>
              <a:rPr lang="en-US" sz="45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Unforgiveness</a:t>
            </a:r>
          </a:p>
          <a:p>
            <a:pPr marL="861822" indent="-742950">
              <a:lnSpc>
                <a:spcPct val="120000"/>
              </a:lnSpc>
              <a:buAutoNum type="arabicPeriod"/>
            </a:pPr>
            <a:r>
              <a:rPr lang="en-US" sz="45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Unnecessary  Questioning</a:t>
            </a:r>
          </a:p>
          <a:p>
            <a:pPr marL="861822" indent="-742950">
              <a:lnSpc>
                <a:spcPct val="120000"/>
              </a:lnSpc>
              <a:buAutoNum type="arabicPeriod"/>
            </a:pPr>
            <a:r>
              <a:rPr lang="en-US" sz="45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Uncompassionate</a:t>
            </a:r>
          </a:p>
          <a:p>
            <a:pPr marL="861822" indent="-742950">
              <a:lnSpc>
                <a:spcPct val="120000"/>
              </a:lnSpc>
              <a:buAutoNum type="arabicPeriod"/>
            </a:pPr>
            <a:r>
              <a:rPr lang="en-US" sz="45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Couragelesssness</a:t>
            </a:r>
          </a:p>
          <a:p>
            <a:pPr marL="861822" indent="-742950">
              <a:lnSpc>
                <a:spcPct val="120000"/>
              </a:lnSpc>
              <a:buAutoNum type="arabicPeriod"/>
            </a:pPr>
            <a:r>
              <a:rPr lang="en-US" sz="45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Competitiveness</a:t>
            </a:r>
          </a:p>
          <a:p>
            <a:pPr marL="861822" indent="-742950">
              <a:lnSpc>
                <a:spcPct val="120000"/>
              </a:lnSpc>
              <a:buAutoNum type="arabicPeriod"/>
            </a:pPr>
            <a:r>
              <a:rPr lang="en-US" sz="45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Narrow-mindedness</a:t>
            </a:r>
          </a:p>
          <a:p>
            <a:pPr marL="861822" indent="-742950">
              <a:lnSpc>
                <a:spcPct val="120000"/>
              </a:lnSpc>
              <a:buAutoNum type="arabicPeriod"/>
            </a:pPr>
            <a:r>
              <a:rPr lang="en-US" sz="45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Earthly mindedness</a:t>
            </a:r>
          </a:p>
          <a:p>
            <a:pPr marL="861822" indent="-742950">
              <a:lnSpc>
                <a:spcPct val="120000"/>
              </a:lnSpc>
              <a:buAutoNum type="arabicPeriod"/>
            </a:pPr>
            <a:r>
              <a:rPr lang="en-US" sz="4400" b="1" dirty="0" smtClean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Rejected and Turned  away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457200"/>
          </a:xfrm>
        </p:spPr>
        <p:txBody>
          <a:bodyPr>
            <a:noAutofit/>
          </a:bodyPr>
          <a:lstStyle/>
          <a:p>
            <a:pPr algn="ctr"/>
            <a:r>
              <a:rPr lang="en-US" sz="3600" u="sng" dirty="0" smtClean="0">
                <a:solidFill>
                  <a:srgbClr val="FFFF00"/>
                </a:solidFill>
                <a:latin typeface="Arial Black" pitchFamily="34" charset="0"/>
              </a:rPr>
              <a:t>Imperfections  of  the Disciples</a:t>
            </a:r>
            <a:endParaRPr lang="en-US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066799"/>
            <a:ext cx="7696200" cy="5181601"/>
          </a:xfrm>
        </p:spPr>
        <p:txBody>
          <a:bodyPr>
            <a:normAutofit fontScale="92500"/>
          </a:bodyPr>
          <a:lstStyle/>
          <a:p>
            <a:pPr marL="861822" indent="-742950">
              <a:lnSpc>
                <a:spcPct val="120000"/>
              </a:lnSpc>
              <a:buNone/>
            </a:pPr>
            <a:r>
              <a:rPr lang="en-US" b="1" u="sng" dirty="0" smtClean="0">
                <a:solidFill>
                  <a:srgbClr val="FFFF00"/>
                </a:solidFill>
              </a:rPr>
              <a:t>Conclusion</a:t>
            </a:r>
          </a:p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2 Peter 1:3-4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as His divine power has </a:t>
            </a:r>
            <a:r>
              <a:rPr lang="en-US" u="sng" dirty="0" smtClean="0">
                <a:latin typeface="Arial" pitchFamily="34" charset="0"/>
                <a:cs typeface="Arial" pitchFamily="34" charset="0"/>
              </a:rPr>
              <a:t>given to us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all things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that pertain to life and godliness, through the knowledge of Him who </a:t>
            </a:r>
            <a:r>
              <a:rPr lang="en-US" u="sng" dirty="0" smtClean="0">
                <a:latin typeface="Arial" pitchFamily="34" charset="0"/>
                <a:cs typeface="Arial" pitchFamily="34" charset="0"/>
              </a:rPr>
              <a:t>called us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by glory and virtue,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 4 by which have been </a:t>
            </a:r>
            <a:r>
              <a:rPr lang="en-US" u="sng" dirty="0" smtClean="0">
                <a:latin typeface="Arial" pitchFamily="34" charset="0"/>
                <a:cs typeface="Arial" pitchFamily="34" charset="0"/>
              </a:rPr>
              <a:t>given to us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u="sng" dirty="0" smtClean="0">
                <a:latin typeface="Arial" pitchFamily="34" charset="0"/>
                <a:cs typeface="Arial" pitchFamily="34" charset="0"/>
              </a:rPr>
              <a:t>exceedingly great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u="sng" dirty="0" smtClean="0">
                <a:latin typeface="Arial" pitchFamily="34" charset="0"/>
                <a:cs typeface="Arial" pitchFamily="34" charset="0"/>
              </a:rPr>
              <a:t>precious promises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that through these you may be </a:t>
            </a:r>
            <a:r>
              <a:rPr lang="en-US" u="sng" dirty="0" smtClean="0">
                <a:latin typeface="Arial" pitchFamily="34" charset="0"/>
                <a:cs typeface="Arial" pitchFamily="34" charset="0"/>
              </a:rPr>
              <a:t>partakers of the divine nature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having escaped the corruption that is in the world through lust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861822" indent="-742950">
              <a:lnSpc>
                <a:spcPct val="120000"/>
              </a:lnSpc>
              <a:buNone/>
            </a:pPr>
            <a:endParaRPr lang="en-US" sz="2400" b="1" dirty="0" smtClean="0">
              <a:solidFill>
                <a:srgbClr val="00FFF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347</TotalTime>
  <Words>326</Words>
  <Application>Microsoft Office PowerPoint</Application>
  <PresentationFormat>On-screen Show (4:3)</PresentationFormat>
  <Paragraphs>129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Albertus Extra Bold</vt:lpstr>
      <vt:lpstr>Arial</vt:lpstr>
      <vt:lpstr>Arial Black</vt:lpstr>
      <vt:lpstr>Arial Rounded MT Bold</vt:lpstr>
      <vt:lpstr>Corbel</vt:lpstr>
      <vt:lpstr>Wingdings</vt:lpstr>
      <vt:lpstr>Wingdings 2</vt:lpstr>
      <vt:lpstr>Wingdings 3</vt:lpstr>
      <vt:lpstr>Module</vt:lpstr>
      <vt:lpstr>Imperfections  of  the Disciples</vt:lpstr>
      <vt:lpstr>Imperfections  of  the Disciples</vt:lpstr>
      <vt:lpstr>Imperfections  of  the Disciples</vt:lpstr>
      <vt:lpstr>Imperfections  of  the Disciples</vt:lpstr>
      <vt:lpstr>Imperfections  of  the Disciples</vt:lpstr>
      <vt:lpstr>Imperfections  of  the Disciples</vt:lpstr>
      <vt:lpstr>Imperfections  of  the Disciples</vt:lpstr>
      <vt:lpstr>Imperfections of  the Disciples</vt:lpstr>
      <vt:lpstr>Imperfections  of  the Disciples</vt:lpstr>
      <vt:lpstr>Imperfections  of  the Disciples</vt:lpstr>
      <vt:lpstr>Imperfections of the Disciples</vt:lpstr>
      <vt:lpstr>Imperfections of the Disciples</vt:lpstr>
      <vt:lpstr>Imperfections  of  the Disciples</vt:lpstr>
      <vt:lpstr>Imperfections  of  the Disciples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ismail - [2010]</cp:lastModifiedBy>
  <cp:revision>38</cp:revision>
  <dcterms:created xsi:type="dcterms:W3CDTF">2015-12-02T17:03:21Z</dcterms:created>
  <dcterms:modified xsi:type="dcterms:W3CDTF">2017-10-06T04:26:20Z</dcterms:modified>
</cp:coreProperties>
</file>