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645" r:id="rId2"/>
    <p:sldId id="634" r:id="rId3"/>
    <p:sldId id="629" r:id="rId4"/>
    <p:sldId id="643" r:id="rId5"/>
    <p:sldId id="633" r:id="rId6"/>
    <p:sldId id="636" r:id="rId7"/>
    <p:sldId id="637" r:id="rId8"/>
    <p:sldId id="639" r:id="rId9"/>
    <p:sldId id="638" r:id="rId10"/>
    <p:sldId id="648" r:id="rId11"/>
    <p:sldId id="647" r:id="rId12"/>
    <p:sldId id="644" r:id="rId13"/>
    <p:sldId id="635" r:id="rId14"/>
    <p:sldId id="649" r:id="rId15"/>
    <p:sldId id="650" r:id="rId16"/>
    <p:sldId id="651" r:id="rId17"/>
    <p:sldId id="652" r:id="rId18"/>
    <p:sldId id="653" r:id="rId19"/>
  </p:sldIdLst>
  <p:sldSz cx="9144000" cy="6858000" type="screen4x3"/>
  <p:notesSz cx="6794500" cy="9906000"/>
  <p:custDataLst>
    <p:tags r:id="rId22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9600"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9600"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9600"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9600"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9600"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sz="9600" kern="1200">
        <a:solidFill>
          <a:schemeClr val="tx1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sz="9600" kern="1200">
        <a:solidFill>
          <a:schemeClr val="tx1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sz="9600" kern="1200">
        <a:solidFill>
          <a:schemeClr val="tx1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sz="9600" kern="1200">
        <a:solidFill>
          <a:schemeClr val="tx1"/>
        </a:solidFill>
        <a:latin typeface="Arial Narrow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FF"/>
    <a:srgbClr val="FFFFCC"/>
    <a:srgbClr val="FF5050"/>
    <a:srgbClr val="FFCC99"/>
    <a:srgbClr val="FF0000"/>
    <a:srgbClr val="1F5F3F"/>
    <a:srgbClr val="26724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788" autoAdjust="0"/>
    <p:restoredTop sz="94434" autoAdjust="0"/>
  </p:normalViewPr>
  <p:slideViewPr>
    <p:cSldViewPr snapToGrid="0">
      <p:cViewPr varScale="1">
        <p:scale>
          <a:sx n="73" d="100"/>
          <a:sy n="73" d="100"/>
        </p:scale>
        <p:origin x="-1212" y="-96"/>
      </p:cViewPr>
      <p:guideLst>
        <p:guide orient="horz" pos="4124"/>
        <p:guide pos="5727"/>
        <p:guide pos="5654"/>
        <p:guide pos="288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0" d="100"/>
          <a:sy n="50" d="100"/>
        </p:scale>
        <p:origin x="2898" y="42"/>
      </p:cViewPr>
      <p:guideLst>
        <p:guide orient="horz" pos="3121"/>
        <p:guide pos="214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810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78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09113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78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8100" y="9409113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fld id="{326DA690-D28C-4574-9D6B-5216A20AF2E6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gray">
          <a:xfrm>
            <a:off x="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51" tIns="47425" rIns="94851" bIns="47425" numCol="1" anchor="t" anchorCtr="0" compatLnSpc="1">
            <a:prstTxWarp prst="textNoShape">
              <a:avLst/>
            </a:prstTxWarp>
          </a:bodyPr>
          <a:lstStyle>
            <a:lvl1pPr defTabSz="947738"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gray">
          <a:xfrm>
            <a:off x="384810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51" tIns="47425" rIns="94851" bIns="47425" numCol="1" anchor="t" anchorCtr="0" compatLnSpc="1">
            <a:prstTxWarp prst="textNoShape">
              <a:avLst/>
            </a:prstTxWarp>
          </a:bodyPr>
          <a:lstStyle>
            <a:lvl1pPr algn="r" defTabSz="947738"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gray">
          <a:xfrm>
            <a:off x="923925" y="742950"/>
            <a:ext cx="4953000" cy="3714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gray">
          <a:xfrm>
            <a:off x="679450" y="4705350"/>
            <a:ext cx="5435600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51" tIns="47425" rIns="94851" bIns="4742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gray">
          <a:xfrm>
            <a:off x="0" y="9409113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51" tIns="47425" rIns="94851" bIns="47425" numCol="1" anchor="b" anchorCtr="0" compatLnSpc="1">
            <a:prstTxWarp prst="textNoShape">
              <a:avLst/>
            </a:prstTxWarp>
          </a:bodyPr>
          <a:lstStyle>
            <a:lvl1pPr defTabSz="947738"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gray">
          <a:xfrm>
            <a:off x="3848100" y="9409113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51" tIns="47425" rIns="94851" bIns="47425" numCol="1" anchor="b" anchorCtr="0" compatLnSpc="1">
            <a:prstTxWarp prst="textNoShape">
              <a:avLst/>
            </a:prstTxWarp>
          </a:bodyPr>
          <a:lstStyle>
            <a:lvl1pPr algn="r" defTabSz="947738" eaLnBrk="1" hangingPunct="1">
              <a:defRPr sz="1200">
                <a:latin typeface="Arial" charset="0"/>
              </a:defRPr>
            </a:lvl1pPr>
          </a:lstStyle>
          <a:p>
            <a:fld id="{2815BC01-441D-4A2A-B379-DD4AABF5088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67B04D6-CE01-4C7E-8B68-2B83388A3611}" type="slidenum">
              <a:rPr lang="en-GB" altLang="en-US"/>
              <a:pPr/>
              <a:t>0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8A3BD7C-62F1-488A-A497-DB33217E2478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B7F4D2-6E2D-4E83-AF08-675261569FD7}" type="slidenum">
              <a:rPr lang="en-GB" altLang="en-US"/>
              <a:pPr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ECC12D8-AFE9-4BDD-A617-8DF93B00F843}" type="slidenum">
              <a:rPr lang="en-GB" altLang="en-US"/>
              <a:pPr/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0FE7AD4-7AAF-4CE7-9F62-29DA6B359E72}" type="slidenum">
              <a:rPr lang="en-GB" altLang="en-US"/>
              <a:pPr/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D7C6496-CB57-4E1A-99ED-F0A712D6E133}" type="slidenum">
              <a:rPr lang="en-GB" altLang="en-US"/>
              <a:pPr/>
              <a:t>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423496B-0333-434D-9190-34902A6E761B}" type="slidenum">
              <a:rPr lang="en-GB" altLang="en-US"/>
              <a:pPr/>
              <a:t>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2F06822-66B2-4FEA-861B-BA14788F2580}" type="slidenum">
              <a:rPr lang="en-GB" altLang="en-US"/>
              <a:pPr/>
              <a:t>7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1EACD3-A659-423B-9CDD-3CA270FF5922}" type="slidenum">
              <a:rPr lang="en-GB" altLang="en-US"/>
              <a:pPr/>
              <a:t>8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EF70E39-4522-47B3-9FB7-8DF7530AAAEC}" type="slidenum">
              <a:rPr lang="en-GB" altLang="en-US"/>
              <a:pPr/>
              <a:t>9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4D5956B-3656-47CA-B6DC-23A6AF3B64D1}" type="slidenum">
              <a:rPr lang="en-GB" altLang="en-US"/>
              <a:pPr/>
              <a:t>10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9BC668B-6943-4638-8C15-8980E258A7B3}" type="slidenum">
              <a:rPr lang="en-GB" altLang="en-US"/>
              <a:pPr/>
              <a:t>11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D00CE9-F6CC-4DEF-84FC-7BA27C17CBF1}" type="slidenum">
              <a:rPr lang="en-GB" altLang="en-US"/>
              <a:pPr/>
              <a:t>12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E8EA8C4-C4BD-4F59-98FD-5673B87D1D09}" type="slidenum">
              <a:rPr lang="en-GB" altLang="en-US"/>
              <a:pPr/>
              <a:t>13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D4D796B-7FD8-4D68-814A-B4EA69E3CE7E}" type="slidenum">
              <a:rPr lang="en-GB" altLang="en-US"/>
              <a:pPr/>
              <a:t>14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CDC69C7-FF2F-4E43-BD5F-AE7741013887}" type="slidenum">
              <a:rPr lang="en-GB" altLang="en-US"/>
              <a:pPr/>
              <a:t>15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F8811D-9F8D-4191-9409-DE26A6B2F183}" type="slidenum">
              <a:rPr lang="en-GB" altLang="en-US"/>
              <a:pPr/>
              <a:t>16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FDAF750-6FAF-4E0B-9A09-0A70546369C1}" type="slidenum">
              <a:rPr lang="en-GB" altLang="en-US"/>
              <a:pPr/>
              <a:t>17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ED1142-EB50-40D2-AAD6-4B8EF66E091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ED3735-B30B-4844-8501-69A437F1FFB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3C41F2-3FA8-423F-A3B8-50866813E50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F310EA-BCFA-44D7-81B9-2F41C237FCD8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B7B2F2-8A6F-4671-A51E-90481F1F1DC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650DB2-6652-4AF1-A376-49AC532EA843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9E671D-2E81-4FA5-8916-18A0EDD59BE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37F1C6-90DA-4F0C-91D1-7176EC2F3AA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72F62A-3D51-4027-9049-07ED1988430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CC3030-994F-4A32-9B09-AA3991A79919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1953E5-4F1B-4F08-8346-FCA9ABF6AAC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Rectangle 8"/>
          <p:cNvSpPr>
            <a:spLocks noChangeArrowheads="1"/>
          </p:cNvSpPr>
          <p:nvPr userDrawn="1"/>
        </p:nvSpPr>
        <p:spPr bwMode="auto">
          <a:xfrm>
            <a:off x="-60325" y="787400"/>
            <a:ext cx="9026525" cy="5953125"/>
          </a:xfrm>
          <a:prstGeom prst="rect">
            <a:avLst/>
          </a:prstGeom>
          <a:ln w="3175">
            <a:noFill/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>
              <a:defRPr/>
            </a:pPr>
            <a:endParaRPr lang="en-GB" sz="1800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35000" y="57150"/>
            <a:ext cx="827405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103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976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2613" y="64103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fld id="{2C22BB2A-38C0-4A9E-90EA-476C105D6C69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304925"/>
            <a:ext cx="9144000" cy="34163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dirty="0">
                <a:latin typeface="+mj-lt"/>
              </a:rPr>
              <a:t>The Bread of Life Fellowship Oman</a:t>
            </a:r>
          </a:p>
          <a:p>
            <a:pPr algn="ctr">
              <a:defRPr/>
            </a:pPr>
            <a:r>
              <a:rPr lang="en-GB" sz="5400" dirty="0">
                <a:latin typeface="+mj-lt"/>
              </a:rPr>
              <a:t>- </a:t>
            </a:r>
          </a:p>
          <a:p>
            <a:pPr algn="ctr">
              <a:defRPr/>
            </a:pPr>
            <a:r>
              <a:rPr lang="en-GB" sz="5400" dirty="0">
                <a:latin typeface="+mj-lt"/>
              </a:rPr>
              <a:t>Website Demonstration </a:t>
            </a:r>
            <a:endParaRPr lang="en-CA" sz="54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5"/>
          <p:cNvSpPr txBox="1">
            <a:spLocks noChangeArrowheads="1"/>
          </p:cNvSpPr>
          <p:nvPr/>
        </p:nvSpPr>
        <p:spPr bwMode="auto">
          <a:xfrm>
            <a:off x="321001" y="31750"/>
            <a:ext cx="84353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en-US" sz="2800" b="1" u="sng" dirty="0">
                <a:solidFill>
                  <a:schemeClr val="tx2"/>
                </a:solidFill>
                <a:latin typeface="Algerian" pitchFamily="82" charset="0"/>
              </a:rPr>
              <a:t>The Bread of Life Fellowship Oman - Website</a:t>
            </a:r>
          </a:p>
        </p:txBody>
      </p:sp>
      <p:sp>
        <p:nvSpPr>
          <p:cNvPr id="8" name="Title 6"/>
          <p:cNvSpPr txBox="1">
            <a:spLocks/>
          </p:cNvSpPr>
          <p:nvPr/>
        </p:nvSpPr>
        <p:spPr bwMode="auto">
          <a:xfrm>
            <a:off x="-276225" y="700088"/>
            <a:ext cx="9144000" cy="932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 algn="ctr" eaLnBrk="1" hangingPunct="1">
              <a:lnSpc>
                <a:spcPct val="150000"/>
              </a:lnSpc>
              <a:tabLst>
                <a:tab pos="515938" algn="l"/>
                <a:tab pos="914400" algn="l"/>
              </a:tabLst>
              <a:defRPr/>
            </a:pPr>
            <a:r>
              <a:rPr lang="en-US" sz="8800" dirty="0">
                <a:solidFill>
                  <a:srgbClr val="FF0000"/>
                </a:solidFill>
                <a:latin typeface="+mn-lt"/>
                <a:ea typeface="+mj-ea"/>
                <a:cs typeface="+mj-cs"/>
              </a:rPr>
              <a:t>www.tbolf.org</a:t>
            </a:r>
            <a:endParaRPr lang="en-US" sz="7200" dirty="0">
              <a:solidFill>
                <a:srgbClr val="FF0000"/>
              </a:solidFill>
              <a:latin typeface="+mn-lt"/>
              <a:ea typeface="+mj-ea"/>
              <a:cs typeface="+mj-cs"/>
            </a:endParaRPr>
          </a:p>
        </p:txBody>
      </p:sp>
      <p:pic>
        <p:nvPicPr>
          <p:cNvPr id="6148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0175" y="2062932"/>
            <a:ext cx="8899525" cy="461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5"/>
          <p:cNvSpPr txBox="1">
            <a:spLocks noChangeArrowheads="1"/>
          </p:cNvSpPr>
          <p:nvPr/>
        </p:nvSpPr>
        <p:spPr bwMode="auto">
          <a:xfrm>
            <a:off x="736600" y="-77788"/>
            <a:ext cx="82423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US" altLang="en-US" sz="4400" b="1" u="sng" dirty="0">
                <a:solidFill>
                  <a:schemeClr val="tx2"/>
                </a:solidFill>
                <a:latin typeface="Algerian" pitchFamily="82" charset="0"/>
              </a:rPr>
              <a:t>www.tbolf.org  - Podcasts</a:t>
            </a:r>
          </a:p>
        </p:txBody>
      </p:sp>
      <p:pic>
        <p:nvPicPr>
          <p:cNvPr id="8195" name="Picture 1"/>
          <p:cNvPicPr>
            <a:picLocks noChangeAspect="1"/>
          </p:cNvPicPr>
          <p:nvPr/>
        </p:nvPicPr>
        <p:blipFill>
          <a:blip r:embed="rId3" cstate="print"/>
          <a:srcRect l="24512" t="50513" r="68985" b="37546"/>
          <a:stretch>
            <a:fillRect/>
          </a:stretch>
        </p:blipFill>
        <p:spPr bwMode="auto">
          <a:xfrm>
            <a:off x="6616700" y="1316038"/>
            <a:ext cx="846138" cy="87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TextBox 1"/>
          <p:cNvSpPr txBox="1">
            <a:spLocks noChangeArrowheads="1"/>
          </p:cNvSpPr>
          <p:nvPr/>
        </p:nvSpPr>
        <p:spPr bwMode="auto">
          <a:xfrm>
            <a:off x="4659313" y="841375"/>
            <a:ext cx="4484687" cy="549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71500" indent="-571500">
              <a:buFontTx/>
              <a:buChar char="•"/>
            </a:pPr>
            <a:r>
              <a:rPr lang="en-CA" altLang="en-US" sz="3600" dirty="0"/>
              <a:t>Download Podcasts Apps</a:t>
            </a:r>
          </a:p>
          <a:p>
            <a:pPr marL="571500" indent="-571500">
              <a:buFontTx/>
              <a:buChar char="•"/>
            </a:pPr>
            <a:endParaRPr lang="en-CA" altLang="en-US" sz="1800" dirty="0"/>
          </a:p>
          <a:p>
            <a:pPr marL="571500" indent="-571500">
              <a:buFontTx/>
              <a:buChar char="•"/>
            </a:pPr>
            <a:r>
              <a:rPr lang="en-CA" altLang="en-US" sz="3600" dirty="0"/>
              <a:t>Search and Subscribe to </a:t>
            </a:r>
            <a:r>
              <a:rPr lang="en-CA" altLang="en-US" sz="3600" b="1" dirty="0"/>
              <a:t>“The Bread of Life Fellowship Oman – Messages”</a:t>
            </a:r>
          </a:p>
          <a:p>
            <a:pPr marL="571500" indent="-571500">
              <a:buFontTx/>
              <a:buChar char="•"/>
            </a:pPr>
            <a:endParaRPr lang="en-CA" altLang="en-US" sz="900" b="1" dirty="0"/>
          </a:p>
          <a:p>
            <a:pPr marL="571500" indent="-571500">
              <a:buFontTx/>
              <a:buChar char="•"/>
            </a:pPr>
            <a:r>
              <a:rPr lang="en-CA" altLang="en-US" sz="3600" dirty="0"/>
              <a:t>Listen to message online or download and listen offline </a:t>
            </a:r>
          </a:p>
        </p:txBody>
      </p:sp>
      <p:pic>
        <p:nvPicPr>
          <p:cNvPr id="8197" name="Picture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6600" y="755650"/>
            <a:ext cx="3402013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586038"/>
            <a:ext cx="9144000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8000" dirty="0">
                <a:latin typeface="+mj-lt"/>
              </a:rPr>
              <a:t>Sanctification</a:t>
            </a:r>
            <a:endParaRPr lang="en-CA" sz="80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0" y="558800"/>
            <a:ext cx="9144000" cy="4622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GB" sz="3200" b="1" u="sng" dirty="0">
                <a:latin typeface="Arial" charset="0"/>
              </a:rPr>
              <a:t>Sanctification</a:t>
            </a:r>
          </a:p>
          <a:p>
            <a:pPr>
              <a:spcBef>
                <a:spcPct val="20000"/>
              </a:spcBef>
            </a:pPr>
            <a:r>
              <a:rPr lang="en-GB" sz="3200" dirty="0">
                <a:latin typeface="Arial" charset="0"/>
              </a:rPr>
              <a:t>The Bible teaches that without holiness, no man can see the Lord.  We believe in the doctrine of Sanctification as a definite yet progressive work of grace, commencing at the time of regeneration and continuing until the consummation of salvation (Hebrews 12:14, 1 Thessalonians 5:23, 2 Peter 3:18, Philippians 3:12-14, 1 Corinthians 1:30)</a:t>
            </a:r>
            <a:endParaRPr lang="en-CA" sz="32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/>
          <p:cNvSpPr txBox="1">
            <a:spLocks noChangeArrowheads="1"/>
          </p:cNvSpPr>
          <p:nvPr/>
        </p:nvSpPr>
        <p:spPr bwMode="auto">
          <a:xfrm>
            <a:off x="0" y="376238"/>
            <a:ext cx="91440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altLang="en-US" sz="2800" b="1" dirty="0"/>
              <a:t>What is Sanctification? </a:t>
            </a:r>
            <a:r>
              <a:rPr lang="en-GB" altLang="en-US" sz="2800" dirty="0"/>
              <a:t>It is the gracious work of the Holy Spirit whereby a </a:t>
            </a:r>
            <a:r>
              <a:rPr lang="en-GB" altLang="en-US" sz="2800" u="sng" dirty="0"/>
              <a:t>believer </a:t>
            </a:r>
            <a:r>
              <a:rPr lang="en-GB" altLang="en-US" sz="2800" dirty="0"/>
              <a:t>is free from sin and attain to holiness of heart and life. </a:t>
            </a:r>
            <a:r>
              <a:rPr lang="en-GB" altLang="en-US" sz="2800" dirty="0">
                <a:solidFill>
                  <a:srgbClr val="0000FF"/>
                </a:solidFill>
              </a:rPr>
              <a:t>Heb 12:14, </a:t>
            </a:r>
            <a:r>
              <a:rPr lang="en-US" altLang="en-US" sz="2800" dirty="0">
                <a:solidFill>
                  <a:srgbClr val="0000FF"/>
                </a:solidFill>
              </a:rPr>
              <a:t>Eph. 5:25-27, </a:t>
            </a:r>
            <a:r>
              <a:rPr lang="en-GB" altLang="en-US" sz="2800" dirty="0">
                <a:solidFill>
                  <a:srgbClr val="0000FF"/>
                </a:solidFill>
              </a:rPr>
              <a:t>1 Thess. 5:23</a:t>
            </a:r>
          </a:p>
          <a:p>
            <a:endParaRPr lang="en-CA" altLang="en-US" sz="2800" dirty="0"/>
          </a:p>
          <a:p>
            <a:r>
              <a:rPr lang="en-GB" altLang="en-US" sz="2800" b="1" dirty="0"/>
              <a:t>Similar words with same meaning used in the Bible are:</a:t>
            </a:r>
            <a:endParaRPr lang="en-CA" altLang="en-US" sz="2800" b="1" dirty="0"/>
          </a:p>
          <a:p>
            <a:pPr>
              <a:buFontTx/>
              <a:buChar char="•"/>
            </a:pPr>
            <a:r>
              <a:rPr lang="en-GB" altLang="en-US" sz="2800" b="1" dirty="0"/>
              <a:t> Holiness</a:t>
            </a:r>
            <a:r>
              <a:rPr lang="en-GB" altLang="en-US" sz="2800" dirty="0"/>
              <a:t>- </a:t>
            </a:r>
            <a:r>
              <a:rPr lang="en-US" altLang="en-US" sz="2800" dirty="0">
                <a:solidFill>
                  <a:srgbClr val="0000FF"/>
                </a:solidFill>
              </a:rPr>
              <a:t>Luke 1:75; Eph. 4:24; I Thess. 4:7; Heb. 12:10; </a:t>
            </a:r>
          </a:p>
          <a:p>
            <a:r>
              <a:rPr lang="en-US" altLang="en-US" sz="2800" dirty="0">
                <a:solidFill>
                  <a:srgbClr val="0000FF"/>
                </a:solidFill>
              </a:rPr>
              <a:t>  1 Peter 1: 15,16.</a:t>
            </a:r>
            <a:endParaRPr lang="en-CA" altLang="en-US" sz="2800" dirty="0">
              <a:solidFill>
                <a:srgbClr val="0000FF"/>
              </a:solidFill>
            </a:endParaRPr>
          </a:p>
          <a:p>
            <a:pPr>
              <a:buFontTx/>
              <a:buChar char="•"/>
            </a:pPr>
            <a:r>
              <a:rPr lang="en-GB" altLang="en-US" sz="2800" b="1" dirty="0"/>
              <a:t> A pure heart</a:t>
            </a:r>
            <a:r>
              <a:rPr lang="en-GB" altLang="en-US" sz="2800" dirty="0"/>
              <a:t>- </a:t>
            </a:r>
            <a:r>
              <a:rPr lang="en-US" altLang="en-US" sz="2800" dirty="0">
                <a:solidFill>
                  <a:srgbClr val="0000FF"/>
                </a:solidFill>
              </a:rPr>
              <a:t>Psalm 24:4; 73:1; Matthew 5:8.</a:t>
            </a:r>
            <a:endParaRPr lang="en-CA" altLang="en-US" sz="2800" dirty="0">
              <a:solidFill>
                <a:srgbClr val="0000FF"/>
              </a:solidFill>
            </a:endParaRPr>
          </a:p>
          <a:p>
            <a:pPr>
              <a:buFontTx/>
              <a:buChar char="•"/>
            </a:pPr>
            <a:r>
              <a:rPr lang="en-GB" altLang="en-US" sz="2800" b="1" dirty="0"/>
              <a:t> Circumcision of heart</a:t>
            </a:r>
            <a:r>
              <a:rPr lang="en-GB" altLang="en-US" sz="2800" dirty="0"/>
              <a:t>- </a:t>
            </a:r>
            <a:r>
              <a:rPr lang="en-US" altLang="en-US" sz="2800" dirty="0">
                <a:solidFill>
                  <a:srgbClr val="0000FF"/>
                </a:solidFill>
              </a:rPr>
              <a:t>Deut. 30:6; Col. 2:11; Romans </a:t>
            </a:r>
          </a:p>
          <a:p>
            <a:r>
              <a:rPr lang="en-US" altLang="en-US" sz="2800" dirty="0">
                <a:solidFill>
                  <a:srgbClr val="0000FF"/>
                </a:solidFill>
              </a:rPr>
              <a:t>   2:29.</a:t>
            </a:r>
            <a:r>
              <a:rPr lang="en-GB" altLang="en-US" sz="2800" dirty="0">
                <a:solidFill>
                  <a:srgbClr val="0000FF"/>
                </a:solidFill>
              </a:rPr>
              <a:t> </a:t>
            </a:r>
            <a:endParaRPr lang="en-CA" altLang="en-US" sz="2800" dirty="0">
              <a:solidFill>
                <a:srgbClr val="0000FF"/>
              </a:solidFill>
            </a:endParaRPr>
          </a:p>
          <a:p>
            <a:pPr>
              <a:buFontTx/>
              <a:buChar char="•"/>
            </a:pPr>
            <a:r>
              <a:rPr lang="en-GB" altLang="en-US" sz="2800" b="1" dirty="0"/>
              <a:t> Perfection</a:t>
            </a:r>
            <a:r>
              <a:rPr lang="en-GB" altLang="en-US" sz="2800" dirty="0"/>
              <a:t>- </a:t>
            </a:r>
            <a:r>
              <a:rPr lang="en-US" altLang="en-US" sz="2800" dirty="0">
                <a:solidFill>
                  <a:srgbClr val="0000FF"/>
                </a:solidFill>
              </a:rPr>
              <a:t>Genesis 17:1; Matthew 5: 48; 2 Cor. 13:9; 1 </a:t>
            </a:r>
          </a:p>
          <a:p>
            <a:r>
              <a:rPr lang="en-US" altLang="en-US" sz="2800" dirty="0">
                <a:solidFill>
                  <a:srgbClr val="0000FF"/>
                </a:solidFill>
              </a:rPr>
              <a:t>  John 4:17,18.</a:t>
            </a:r>
            <a:r>
              <a:rPr lang="en-GB" altLang="en-US" sz="2800" dirty="0">
                <a:solidFill>
                  <a:srgbClr val="0000FF"/>
                </a:solidFill>
              </a:rPr>
              <a:t> </a:t>
            </a:r>
            <a:endParaRPr lang="en-CA" altLang="en-US" sz="28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/>
          <p:cNvSpPr txBox="1">
            <a:spLocks noChangeArrowheads="1"/>
          </p:cNvSpPr>
          <p:nvPr/>
        </p:nvSpPr>
        <p:spPr bwMode="auto">
          <a:xfrm>
            <a:off x="19050" y="60325"/>
            <a:ext cx="9144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en-US" sz="3600" b="1" u="sng"/>
              <a:t>Two folds nature of sin</a:t>
            </a:r>
            <a:endParaRPr lang="en-CA" altLang="en-US" sz="3600"/>
          </a:p>
        </p:txBody>
      </p:sp>
      <p:sp>
        <p:nvSpPr>
          <p:cNvPr id="2" name="TextBox 1"/>
          <p:cNvSpPr txBox="1"/>
          <p:nvPr/>
        </p:nvSpPr>
        <p:spPr>
          <a:xfrm>
            <a:off x="0" y="875211"/>
            <a:ext cx="9144000" cy="46782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  <a:defRPr/>
            </a:pPr>
            <a:r>
              <a:rPr lang="en-GB" sz="2400" dirty="0"/>
              <a:t>Outward Sins, Actual committed sins which get forgiven </a:t>
            </a:r>
          </a:p>
          <a:p>
            <a:pPr>
              <a:defRPr/>
            </a:pPr>
            <a:r>
              <a:rPr lang="en-GB" sz="2400" dirty="0"/>
              <a:t>      </a:t>
            </a:r>
            <a:r>
              <a:rPr lang="en-GB" sz="2400" u="sng" dirty="0"/>
              <a:t>at Conversion </a:t>
            </a:r>
            <a:r>
              <a:rPr lang="en-US" sz="2400" dirty="0"/>
              <a:t>John 5:14, John 8:11  </a:t>
            </a:r>
          </a:p>
          <a:p>
            <a:pPr lvl="1">
              <a:defRPr/>
            </a:pPr>
            <a:endParaRPr lang="en-CA" sz="2400" dirty="0"/>
          </a:p>
          <a:p>
            <a:pPr marL="514350" indent="-514350">
              <a:buFontTx/>
              <a:buAutoNum type="arabicPeriod" startAt="2"/>
              <a:defRPr/>
            </a:pPr>
            <a:r>
              <a:rPr lang="en-GB" sz="2400" dirty="0"/>
              <a:t>Inward Sin, Indwelling sin, inbred sin or inherited wickedness which gets purged, cleansed and the heart is purified </a:t>
            </a:r>
            <a:r>
              <a:rPr lang="en-GB" sz="2400" u="sng" dirty="0"/>
              <a:t>at Sanctification</a:t>
            </a:r>
            <a:r>
              <a:rPr lang="en-GB" sz="2400" dirty="0"/>
              <a:t> </a:t>
            </a:r>
            <a:r>
              <a:rPr lang="en-US" sz="2400" dirty="0"/>
              <a:t>Romans 6:6, Isaiah 6:7, </a:t>
            </a:r>
          </a:p>
          <a:p>
            <a:pPr lvl="1">
              <a:defRPr/>
            </a:pPr>
            <a:r>
              <a:rPr lang="en-GB" sz="2400" u="sng" dirty="0">
                <a:solidFill>
                  <a:srgbClr val="0000FF"/>
                </a:solidFill>
              </a:rPr>
              <a:t>Titus 2:14</a:t>
            </a:r>
            <a:r>
              <a:rPr lang="en-GB" sz="2400" dirty="0">
                <a:solidFill>
                  <a:srgbClr val="0000FF"/>
                </a:solidFill>
              </a:rPr>
              <a:t> Who gave himself for us, that he might redeem us from all iniquity, and purify unto himself a </a:t>
            </a:r>
            <a:r>
              <a:rPr lang="en-GB" sz="2400" u="sng" dirty="0">
                <a:solidFill>
                  <a:srgbClr val="0000FF"/>
                </a:solidFill>
              </a:rPr>
              <a:t>peculiar people</a:t>
            </a:r>
            <a:r>
              <a:rPr lang="en-GB" sz="2400" dirty="0">
                <a:solidFill>
                  <a:srgbClr val="0000FF"/>
                </a:solidFill>
              </a:rPr>
              <a:t>, </a:t>
            </a:r>
            <a:r>
              <a:rPr lang="en-GB" sz="2400" u="sng" dirty="0">
                <a:solidFill>
                  <a:srgbClr val="0000FF"/>
                </a:solidFill>
              </a:rPr>
              <a:t>zealous of good works.</a:t>
            </a:r>
          </a:p>
          <a:p>
            <a:pPr lvl="1">
              <a:defRPr/>
            </a:pPr>
            <a:endParaRPr lang="en-GB" sz="2400" u="sng" dirty="0">
              <a:solidFill>
                <a:srgbClr val="0000FF"/>
              </a:solidFill>
            </a:endParaRPr>
          </a:p>
          <a:p>
            <a:pPr lvl="1" algn="ctr">
              <a:defRPr/>
            </a:pPr>
            <a:r>
              <a:rPr lang="en-US" altLang="en-US" sz="2400" b="1" dirty="0">
                <a:solidFill>
                  <a:srgbClr val="00B050"/>
                </a:solidFill>
              </a:rPr>
              <a:t>A Believer cannot enjoy the beauty of being a Christian until </a:t>
            </a:r>
          </a:p>
          <a:p>
            <a:pPr lvl="1" algn="ctr">
              <a:defRPr/>
            </a:pPr>
            <a:r>
              <a:rPr lang="en-US" altLang="en-US" sz="2400" b="1" dirty="0">
                <a:solidFill>
                  <a:srgbClr val="00B050"/>
                </a:solidFill>
              </a:rPr>
              <a:t>He or she is sanctified 2 Cor. 7:1</a:t>
            </a:r>
          </a:p>
          <a:p>
            <a:pPr lvl="1">
              <a:defRPr/>
            </a:pPr>
            <a:endParaRPr lang="en-CA" sz="2400" u="sng" dirty="0">
              <a:solidFill>
                <a:srgbClr val="0000FF"/>
              </a:solidFill>
            </a:endParaRPr>
          </a:p>
          <a:p>
            <a:pPr>
              <a:defRPr/>
            </a:pPr>
            <a:endParaRPr lang="en-CA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5"/>
          <p:cNvSpPr txBox="1">
            <a:spLocks noChangeArrowheads="1"/>
          </p:cNvSpPr>
          <p:nvPr/>
        </p:nvSpPr>
        <p:spPr bwMode="auto">
          <a:xfrm>
            <a:off x="2836863" y="-160338"/>
            <a:ext cx="3405187" cy="101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en-US" sz="6000">
                <a:solidFill>
                  <a:srgbClr val="FFFFCC"/>
                </a:solidFill>
                <a:latin typeface="Algerian" pitchFamily="82" charset="0"/>
              </a:rPr>
              <a:t>Sanctification</a:t>
            </a:r>
          </a:p>
        </p:txBody>
      </p:sp>
      <p:sp>
        <p:nvSpPr>
          <p:cNvPr id="18435" name="TextBox 1"/>
          <p:cNvSpPr txBox="1">
            <a:spLocks noChangeArrowheads="1"/>
          </p:cNvSpPr>
          <p:nvPr/>
        </p:nvSpPr>
        <p:spPr bwMode="auto">
          <a:xfrm>
            <a:off x="0" y="222250"/>
            <a:ext cx="9144000" cy="598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342900" indent="-3429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800" b="1" u="sng" dirty="0" smtClean="0">
                <a:latin typeface="Arial Narrow" panose="020B0606020202030204" pitchFamily="34" charset="0"/>
              </a:rPr>
              <a:t>Distinctions Between Justification (Salvation) and Sanctification (Progressive Experience)</a:t>
            </a:r>
          </a:p>
          <a:p>
            <a:pPr>
              <a:spcBef>
                <a:spcPct val="0"/>
              </a:spcBef>
              <a:defRPr/>
            </a:pPr>
            <a:r>
              <a:rPr lang="en-US" altLang="en-US" sz="2800" dirty="0" smtClean="0">
                <a:latin typeface="Arial Narrow" panose="020B0606020202030204" pitchFamily="34" charset="0"/>
              </a:rPr>
              <a:t>Compare </a:t>
            </a:r>
            <a:r>
              <a:rPr lang="en-US" altLang="en-US" sz="2800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John 1:12; vs 17:14-19, Eph. 2:8, 9 vs 5:25-27, and 1 Thess. 1 :2-9 vs 5:22-24.</a:t>
            </a:r>
          </a:p>
          <a:p>
            <a:pPr>
              <a:spcBef>
                <a:spcPct val="0"/>
              </a:spcBef>
              <a:defRPr/>
            </a:pPr>
            <a:endParaRPr lang="en-GB" altLang="en-US" sz="1800" b="1" dirty="0" smtClean="0">
              <a:latin typeface="Arial Narrow" panose="020B0606020202030204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en-GB" altLang="en-US" sz="2800" dirty="0" smtClean="0">
                <a:latin typeface="Arial Narrow" panose="020B0606020202030204" pitchFamily="34" charset="0"/>
              </a:rPr>
              <a:t>Justification gives the right to heaven while Sanctification gives the fitness for heaven.</a:t>
            </a:r>
          </a:p>
          <a:p>
            <a:pPr>
              <a:spcBef>
                <a:spcPct val="0"/>
              </a:spcBef>
              <a:defRPr/>
            </a:pPr>
            <a:endParaRPr lang="en-US" altLang="en-US" sz="1800" dirty="0" smtClean="0">
              <a:latin typeface="Arial Narrow" panose="020B0606020202030204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en-US" altLang="en-US" sz="2800" dirty="0" smtClean="0">
                <a:latin typeface="Arial Narrow" panose="020B0606020202030204" pitchFamily="34" charset="0"/>
              </a:rPr>
              <a:t>Salvation is the Passport to identify you as candidate for heavenly. While Sanctification is your Entry Visa to heaven. </a:t>
            </a:r>
          </a:p>
          <a:p>
            <a:pPr lvl="1">
              <a:spcBef>
                <a:spcPct val="0"/>
              </a:spcBef>
              <a:buFontTx/>
              <a:buChar char="•"/>
              <a:defRPr/>
            </a:pPr>
            <a:endParaRPr lang="en-US" altLang="en-US" sz="1100" dirty="0" smtClean="0">
              <a:latin typeface="Arial Narrow" panose="020B0606020202030204" pitchFamily="34" charset="0"/>
            </a:endParaRPr>
          </a:p>
          <a:p>
            <a:pPr marL="0" lvl="1" indent="0">
              <a:spcBef>
                <a:spcPct val="0"/>
              </a:spcBef>
              <a:buFontTx/>
              <a:buNone/>
              <a:defRPr/>
            </a:pPr>
            <a:r>
              <a:rPr lang="en-US" altLang="en-US" dirty="0" smtClean="0">
                <a:latin typeface="Arial Narrow" panose="020B0606020202030204" pitchFamily="34" charset="0"/>
              </a:rPr>
              <a:t>Hence:</a:t>
            </a:r>
            <a:endParaRPr lang="en-CA" altLang="en-US" dirty="0" smtClean="0">
              <a:latin typeface="Arial Narrow" panose="020B0606020202030204" pitchFamily="34" charset="0"/>
            </a:endParaRPr>
          </a:p>
          <a:p>
            <a:pPr lvl="1">
              <a:spcBef>
                <a:spcPct val="0"/>
              </a:spcBef>
              <a:buFont typeface="Arial" panose="020B0604020202020204" pitchFamily="34" charset="0"/>
              <a:buAutoNum type="arabicPeriod"/>
              <a:defRPr/>
            </a:pPr>
            <a:r>
              <a:rPr lang="en-US" altLang="en-US" dirty="0" smtClean="0">
                <a:latin typeface="Arial Narrow" panose="020B0606020202030204" pitchFamily="34" charset="0"/>
              </a:rPr>
              <a:t>You must get your Passport by being Born Again  </a:t>
            </a:r>
            <a:endParaRPr lang="en-CA" altLang="en-US" dirty="0" smtClean="0">
              <a:latin typeface="Arial Narrow" panose="020B0606020202030204" pitchFamily="34" charset="0"/>
            </a:endParaRPr>
          </a:p>
          <a:p>
            <a:pPr lvl="1">
              <a:spcBef>
                <a:spcPct val="0"/>
              </a:spcBef>
              <a:buFont typeface="Arial" panose="020B0604020202020204" pitchFamily="34" charset="0"/>
              <a:buAutoNum type="arabicPeriod"/>
              <a:defRPr/>
            </a:pPr>
            <a:r>
              <a:rPr lang="en-US" altLang="en-US" dirty="0" smtClean="0">
                <a:latin typeface="Arial Narrow" panose="020B0606020202030204" pitchFamily="34" charset="0"/>
              </a:rPr>
              <a:t>You must secure your Entry Visa by being Holy and Sanctified</a:t>
            </a:r>
            <a:endParaRPr lang="en-CA" altLang="en-US" dirty="0" smtClean="0">
              <a:latin typeface="Arial Narrow" panose="020B0606020202030204" pitchFamily="34" charset="0"/>
            </a:endParaRPr>
          </a:p>
          <a:p>
            <a:pPr lvl="1">
              <a:spcBef>
                <a:spcPct val="0"/>
              </a:spcBef>
              <a:buFont typeface="Arial" panose="020B0604020202020204" pitchFamily="34" charset="0"/>
              <a:buAutoNum type="arabicPeriod"/>
              <a:defRPr/>
            </a:pPr>
            <a:r>
              <a:rPr lang="en-US" altLang="en-US" dirty="0" smtClean="0">
                <a:latin typeface="Arial Narrow" panose="020B0606020202030204" pitchFamily="34" charset="0"/>
              </a:rPr>
              <a:t>Get ready for your ticket / flight to heaven </a:t>
            </a:r>
            <a:r>
              <a:rPr lang="en-GB" altLang="en-US" dirty="0" smtClean="0">
                <a:latin typeface="Arial Narrow" panose="020B0606020202030204" pitchFamily="34" charset="0"/>
              </a:rPr>
              <a:t>(rapture </a:t>
            </a:r>
            <a:r>
              <a:rPr lang="en-CA" altLang="en-US" dirty="0" smtClean="0">
                <a:latin typeface="Arial Narrow" panose="020B0606020202030204" pitchFamily="34" charset="0"/>
              </a:rPr>
              <a:t>/ </a:t>
            </a:r>
            <a:r>
              <a:rPr lang="en-GB" altLang="en-US" dirty="0" smtClean="0">
                <a:latin typeface="Arial Narrow" panose="020B0606020202030204" pitchFamily="34" charset="0"/>
              </a:rPr>
              <a:t>death)</a:t>
            </a:r>
            <a:endParaRPr lang="en-CA" altLang="en-US" dirty="0" smtClean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"/>
          <p:cNvSpPr txBox="1">
            <a:spLocks noChangeArrowheads="1"/>
          </p:cNvSpPr>
          <p:nvPr/>
        </p:nvSpPr>
        <p:spPr bwMode="auto">
          <a:xfrm>
            <a:off x="0" y="504825"/>
            <a:ext cx="9144000" cy="634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en-US" sz="3200" b="1" u="sng">
                <a:latin typeface="Arial" charset="0"/>
              </a:rPr>
              <a:t>Why the need to emphasize what we believe as a Church about Sanctification</a:t>
            </a:r>
          </a:p>
          <a:p>
            <a:pPr algn="ctr">
              <a:spcBef>
                <a:spcPct val="20000"/>
              </a:spcBef>
            </a:pPr>
            <a:endParaRPr lang="en-US" altLang="en-US" sz="1400" b="1" u="sng">
              <a:latin typeface="Arial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GB" altLang="en-US" sz="2400">
                <a:latin typeface="Arial" charset="0"/>
              </a:rPr>
              <a:t> This Church is combination of people from different backgrounds and more so we are constantly exposed to various teachings on the social media (TV, mobile, etc)</a:t>
            </a:r>
            <a:endParaRPr lang="en-CA" altLang="en-US" sz="2400">
              <a:latin typeface="Arial" charset="0"/>
            </a:endParaRPr>
          </a:p>
          <a:p>
            <a:pPr marL="742950" lvl="1" indent="-285750"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en-US" sz="2000" b="1" u="sng">
                <a:solidFill>
                  <a:srgbClr val="0000FF"/>
                </a:solidFill>
                <a:latin typeface="Arial" charset="0"/>
              </a:rPr>
              <a:t>1 Timothy 4:1</a:t>
            </a:r>
            <a:r>
              <a:rPr lang="en-US" altLang="en-US" sz="2000">
                <a:solidFill>
                  <a:srgbClr val="0000FF"/>
                </a:solidFill>
                <a:latin typeface="Arial" charset="0"/>
              </a:rPr>
              <a:t> Now the Spirit speaketh expressly, that in the </a:t>
            </a:r>
            <a:r>
              <a:rPr lang="en-US" altLang="en-US" sz="2000" b="1">
                <a:solidFill>
                  <a:srgbClr val="0000FF"/>
                </a:solidFill>
                <a:latin typeface="Arial" charset="0"/>
              </a:rPr>
              <a:t>latter times</a:t>
            </a:r>
            <a:r>
              <a:rPr lang="en-US" altLang="en-US" sz="2000">
                <a:solidFill>
                  <a:srgbClr val="0000FF"/>
                </a:solidFill>
                <a:latin typeface="Arial" charset="0"/>
              </a:rPr>
              <a:t> some shall depart from the faith, giving heed to </a:t>
            </a:r>
            <a:r>
              <a:rPr lang="en-US" altLang="en-US" sz="2000" b="1">
                <a:solidFill>
                  <a:srgbClr val="0000FF"/>
                </a:solidFill>
                <a:latin typeface="Arial" charset="0"/>
              </a:rPr>
              <a:t>seducing spirits, and doctrines of devils</a:t>
            </a:r>
            <a:r>
              <a:rPr lang="en-US" altLang="en-US" sz="2000">
                <a:solidFill>
                  <a:srgbClr val="0000FF"/>
                </a:solidFill>
                <a:latin typeface="Arial" charset="0"/>
              </a:rPr>
              <a:t>;</a:t>
            </a:r>
          </a:p>
          <a:p>
            <a:pPr marL="742950" lvl="1" indent="-285750">
              <a:spcBef>
                <a:spcPct val="20000"/>
              </a:spcBef>
              <a:buFont typeface="Wingdings" pitchFamily="2" charset="2"/>
              <a:buChar char="§"/>
            </a:pPr>
            <a:endParaRPr lang="en-US" altLang="en-US" sz="1800">
              <a:solidFill>
                <a:srgbClr val="0000FF"/>
              </a:solidFill>
              <a:latin typeface="Arial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GB" altLang="en-US" sz="2400">
                <a:latin typeface="Arial" charset="0"/>
              </a:rPr>
              <a:t> Some Churches believe the so call </a:t>
            </a:r>
            <a:r>
              <a:rPr lang="en-GB" altLang="en-US" sz="2400" b="1">
                <a:latin typeface="Arial" charset="0"/>
              </a:rPr>
              <a:t>“ONCE SAVED ALWAYS SAVED</a:t>
            </a:r>
            <a:r>
              <a:rPr lang="en-GB" altLang="en-US" sz="2400">
                <a:latin typeface="Arial" charset="0"/>
              </a:rPr>
              <a:t>” concept:</a:t>
            </a:r>
            <a:endParaRPr lang="en-CA" altLang="en-US" sz="2400">
              <a:latin typeface="Arial" charset="0"/>
            </a:endParaRPr>
          </a:p>
          <a:p>
            <a:pPr marL="742950" lvl="1" indent="-285750">
              <a:spcBef>
                <a:spcPct val="20000"/>
              </a:spcBef>
              <a:buFont typeface="Wingdings" pitchFamily="2" charset="2"/>
              <a:buChar char="§"/>
            </a:pPr>
            <a:r>
              <a:rPr lang="en-GB" altLang="en-US" sz="2400">
                <a:latin typeface="Arial" charset="0"/>
              </a:rPr>
              <a:t>It does not matter how you live your life after salvation</a:t>
            </a:r>
          </a:p>
          <a:p>
            <a:pPr marL="742950" lvl="1" indent="-285750">
              <a:spcBef>
                <a:spcPct val="20000"/>
              </a:spcBef>
              <a:buFont typeface="Wingdings" pitchFamily="2" charset="2"/>
              <a:buChar char="§"/>
            </a:pPr>
            <a:r>
              <a:rPr lang="en-GB" altLang="en-US" sz="2400">
                <a:latin typeface="Arial" charset="0"/>
              </a:rPr>
              <a:t>Sin is no longer sin for you since you are already saved</a:t>
            </a:r>
            <a:endParaRPr lang="en-CA" altLang="en-US" sz="2400">
              <a:latin typeface="Arial" charset="0"/>
            </a:endParaRPr>
          </a:p>
          <a:p>
            <a:pPr marL="742950" lvl="1" indent="-285750">
              <a:spcBef>
                <a:spcPct val="20000"/>
              </a:spcBef>
              <a:buFont typeface="Wingdings" pitchFamily="2" charset="2"/>
              <a:buChar char="§"/>
            </a:pPr>
            <a:r>
              <a:rPr lang="en-GB" altLang="en-US" sz="2400" b="1">
                <a:latin typeface="Arial" charset="0"/>
              </a:rPr>
              <a:t>This is a concept from the pit of hell - LIE OF THE DEVIL</a:t>
            </a:r>
            <a:endParaRPr lang="en-CA" altLang="en-US" sz="2400">
              <a:latin typeface="Arial" charset="0"/>
            </a:endParaRPr>
          </a:p>
          <a:p>
            <a:pPr>
              <a:spcBef>
                <a:spcPct val="20000"/>
              </a:spcBef>
            </a:pPr>
            <a:endParaRPr lang="en-CA" altLang="en-US" sz="20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5"/>
          <p:cNvSpPr txBox="1">
            <a:spLocks noChangeArrowheads="1"/>
          </p:cNvSpPr>
          <p:nvPr/>
        </p:nvSpPr>
        <p:spPr bwMode="auto">
          <a:xfrm>
            <a:off x="2836863" y="-160338"/>
            <a:ext cx="3405187" cy="101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en-US" sz="6000">
                <a:solidFill>
                  <a:srgbClr val="FFFFCC"/>
                </a:solidFill>
                <a:latin typeface="Algerian" pitchFamily="82" charset="0"/>
              </a:rPr>
              <a:t>Sanctification</a:t>
            </a:r>
          </a:p>
        </p:txBody>
      </p:sp>
      <p:sp>
        <p:nvSpPr>
          <p:cNvPr id="22531" name="TextBox 1"/>
          <p:cNvSpPr txBox="1">
            <a:spLocks noChangeArrowheads="1"/>
          </p:cNvSpPr>
          <p:nvPr/>
        </p:nvSpPr>
        <p:spPr bwMode="auto">
          <a:xfrm>
            <a:off x="0" y="19050"/>
            <a:ext cx="9144000" cy="661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Tx/>
              <a:buNone/>
              <a:defRPr/>
            </a:pPr>
            <a:r>
              <a:rPr lang="en-US" sz="2800" b="1" u="sng" dirty="0" smtClean="0">
                <a:solidFill>
                  <a:srgbClr val="00B050"/>
                </a:solidFill>
              </a:rPr>
              <a:t>The Truth is, It is possible for a believer (careless) to lose his or her salvation and go to hell</a:t>
            </a:r>
          </a:p>
          <a:p>
            <a:pPr algn="ctr">
              <a:buFontTx/>
              <a:buNone/>
              <a:defRPr/>
            </a:pPr>
            <a:endParaRPr lang="en-CA" sz="1800" b="1" u="sng" dirty="0" smtClean="0">
              <a:solidFill>
                <a:srgbClr val="00B050"/>
              </a:solidFill>
            </a:endParaRPr>
          </a:p>
          <a:p>
            <a:pPr>
              <a:defRPr/>
            </a:pPr>
            <a:r>
              <a:rPr lang="en-US" altLang="en-US" sz="2400" b="1" dirty="0" smtClean="0"/>
              <a:t>    Jesus Words About This </a:t>
            </a:r>
            <a:r>
              <a:rPr lang="en-CA" altLang="en-US" sz="2400" b="1" dirty="0" smtClean="0"/>
              <a:t>Truth</a:t>
            </a:r>
          </a:p>
          <a:p>
            <a:pPr lvl="1">
              <a:buFont typeface="Wingdings" panose="05000000000000000000" pitchFamily="2" charset="2"/>
              <a:buChar char="§"/>
              <a:defRPr/>
            </a:pPr>
            <a:r>
              <a:rPr lang="en-US" altLang="en-US" sz="2000" b="1" u="sng" dirty="0" smtClean="0">
                <a:solidFill>
                  <a:srgbClr val="0000FF"/>
                </a:solidFill>
              </a:rPr>
              <a:t>Luke 9:62 , Matthew 7:21-23</a:t>
            </a:r>
            <a:r>
              <a:rPr lang="en-US" altLang="en-US" sz="2000" dirty="0" smtClean="0">
                <a:solidFill>
                  <a:srgbClr val="0000FF"/>
                </a:solidFill>
              </a:rPr>
              <a:t>, </a:t>
            </a:r>
            <a:r>
              <a:rPr lang="en-GB" altLang="en-US" sz="2000" b="1" u="sng" dirty="0" smtClean="0">
                <a:solidFill>
                  <a:srgbClr val="0000FF"/>
                </a:solidFill>
              </a:rPr>
              <a:t>Matthew 24:13</a:t>
            </a:r>
            <a:r>
              <a:rPr lang="en-GB" altLang="en-US" sz="2000" dirty="0" smtClean="0">
                <a:solidFill>
                  <a:srgbClr val="0000FF"/>
                </a:solidFill>
              </a:rPr>
              <a:t>, </a:t>
            </a:r>
            <a:r>
              <a:rPr lang="en-GB" altLang="en-US" sz="2000" b="1" u="sng" dirty="0" smtClean="0">
                <a:solidFill>
                  <a:srgbClr val="0000FF"/>
                </a:solidFill>
              </a:rPr>
              <a:t>Revelation 2: 2-5 </a:t>
            </a:r>
          </a:p>
          <a:p>
            <a:pPr marL="457200" lvl="1" indent="0">
              <a:buFontTx/>
              <a:buNone/>
              <a:defRPr/>
            </a:pPr>
            <a:endParaRPr lang="en-GB" altLang="en-US" sz="1100" b="1" u="sng" dirty="0" smtClean="0">
              <a:solidFill>
                <a:srgbClr val="0000FF"/>
              </a:solidFill>
            </a:endParaRPr>
          </a:p>
          <a:p>
            <a:pPr>
              <a:defRPr/>
            </a:pPr>
            <a:r>
              <a:rPr lang="en-US" altLang="en-US" sz="2800" b="1" dirty="0" smtClean="0"/>
              <a:t>    </a:t>
            </a:r>
            <a:r>
              <a:rPr lang="en-US" altLang="en-US" sz="2400" b="1" dirty="0" smtClean="0"/>
              <a:t>Examples of people that lost their salvation</a:t>
            </a:r>
            <a:endParaRPr lang="en-CA" altLang="en-US" sz="2400" dirty="0" smtClean="0"/>
          </a:p>
          <a:p>
            <a:pPr lvl="1">
              <a:buFont typeface="Wingdings" panose="05000000000000000000" pitchFamily="2" charset="2"/>
              <a:buChar char="§"/>
              <a:defRPr/>
            </a:pPr>
            <a:r>
              <a:rPr lang="en-US" altLang="en-US" sz="2000" b="1" u="sng" dirty="0" smtClean="0">
                <a:solidFill>
                  <a:srgbClr val="0000FF"/>
                </a:solidFill>
              </a:rPr>
              <a:t>Matthew 27:3-5, </a:t>
            </a:r>
            <a:r>
              <a:rPr lang="en-CA" altLang="en-US" sz="2000" b="1" u="sng" dirty="0" smtClean="0">
                <a:solidFill>
                  <a:srgbClr val="0000FF"/>
                </a:solidFill>
              </a:rPr>
              <a:t>Philemon 1:24, 2 Timothy 4:10</a:t>
            </a:r>
          </a:p>
          <a:p>
            <a:pPr marL="457200" lvl="1" indent="0">
              <a:buFontTx/>
              <a:buNone/>
              <a:defRPr/>
            </a:pPr>
            <a:endParaRPr lang="en-CA" altLang="en-US" sz="2000" b="1" u="sng" dirty="0" smtClean="0">
              <a:solidFill>
                <a:srgbClr val="0000FF"/>
              </a:solidFill>
            </a:endParaRPr>
          </a:p>
          <a:p>
            <a:pPr>
              <a:defRPr/>
            </a:pPr>
            <a:r>
              <a:rPr lang="en-GB" altLang="en-US" sz="2400" b="1" dirty="0" smtClean="0"/>
              <a:t>    Heaven is not for Backsliders, Careless and Reckless </a:t>
            </a:r>
          </a:p>
          <a:p>
            <a:pPr>
              <a:buFontTx/>
              <a:buNone/>
              <a:defRPr/>
            </a:pPr>
            <a:r>
              <a:rPr lang="en-GB" altLang="en-US" sz="2400" b="1" dirty="0" smtClean="0"/>
              <a:t>     Believers - </a:t>
            </a:r>
            <a:r>
              <a:rPr lang="en-US" altLang="en-US" sz="2000" b="1" u="sng" dirty="0" smtClean="0">
                <a:solidFill>
                  <a:srgbClr val="0000FF"/>
                </a:solidFill>
              </a:rPr>
              <a:t>Revelation 21:27</a:t>
            </a:r>
          </a:p>
          <a:p>
            <a:pPr marL="457200" lvl="1" indent="0">
              <a:buFontTx/>
              <a:buNone/>
              <a:defRPr/>
            </a:pPr>
            <a:endParaRPr lang="en-GB" altLang="en-US" sz="2000" b="1" u="sng" dirty="0" smtClean="0">
              <a:solidFill>
                <a:srgbClr val="0000FF"/>
              </a:solidFill>
            </a:endParaRPr>
          </a:p>
          <a:p>
            <a:pPr>
              <a:defRPr/>
            </a:pPr>
            <a:r>
              <a:rPr lang="en-GB" altLang="en-US" sz="2400" b="1" dirty="0" smtClean="0"/>
              <a:t>    Warning for All Born Again Christians (Not Unbelievers) </a:t>
            </a:r>
            <a:endParaRPr lang="en-CA" altLang="en-US" sz="2400" b="1" dirty="0" smtClean="0"/>
          </a:p>
          <a:p>
            <a:pPr lvl="1">
              <a:buFont typeface="Wingdings" panose="05000000000000000000" pitchFamily="2" charset="2"/>
              <a:buChar char="§"/>
              <a:defRPr/>
            </a:pPr>
            <a:r>
              <a:rPr lang="en-US" altLang="en-US" sz="2000" b="1" u="sng" dirty="0" smtClean="0">
                <a:solidFill>
                  <a:srgbClr val="0000FF"/>
                </a:solidFill>
              </a:rPr>
              <a:t>Philippians 2:12, Hebrews 10:26</a:t>
            </a:r>
            <a:r>
              <a:rPr lang="en-US" altLang="en-US" sz="2000" dirty="0" smtClean="0">
                <a:solidFill>
                  <a:srgbClr val="0000FF"/>
                </a:solidFill>
              </a:rPr>
              <a:t>, </a:t>
            </a:r>
          </a:p>
          <a:p>
            <a:pPr lvl="1">
              <a:buFont typeface="Wingdings" panose="05000000000000000000" pitchFamily="2" charset="2"/>
              <a:buChar char="§"/>
              <a:defRPr/>
            </a:pPr>
            <a:r>
              <a:rPr lang="en-GB" altLang="en-US" sz="2000" b="1" u="sng" dirty="0" smtClean="0">
                <a:solidFill>
                  <a:srgbClr val="0000FF"/>
                </a:solidFill>
              </a:rPr>
              <a:t>2 Timothy 2:19 </a:t>
            </a:r>
            <a:r>
              <a:rPr lang="en-US" altLang="en-US" sz="2000" dirty="0" smtClean="0">
                <a:solidFill>
                  <a:srgbClr val="0000FF"/>
                </a:solidFill>
              </a:rPr>
              <a:t>Nevertheless the foundation of God </a:t>
            </a:r>
            <a:r>
              <a:rPr lang="en-US" altLang="en-US" sz="2000" dirty="0" err="1" smtClean="0">
                <a:solidFill>
                  <a:srgbClr val="0000FF"/>
                </a:solidFill>
              </a:rPr>
              <a:t>standeth</a:t>
            </a:r>
            <a:r>
              <a:rPr lang="en-US" altLang="en-US" sz="2000" dirty="0" smtClean="0">
                <a:solidFill>
                  <a:srgbClr val="0000FF"/>
                </a:solidFill>
              </a:rPr>
              <a:t> sure, having this seal, The Lord </a:t>
            </a:r>
            <a:r>
              <a:rPr lang="en-US" altLang="en-US" sz="2000" dirty="0" err="1" smtClean="0">
                <a:solidFill>
                  <a:srgbClr val="0000FF"/>
                </a:solidFill>
              </a:rPr>
              <a:t>knoweth</a:t>
            </a:r>
            <a:r>
              <a:rPr lang="en-US" altLang="en-US" sz="2000" dirty="0" smtClean="0">
                <a:solidFill>
                  <a:srgbClr val="0000FF"/>
                </a:solidFill>
              </a:rPr>
              <a:t> them that are his. </a:t>
            </a:r>
            <a:r>
              <a:rPr lang="en-US" altLang="en-US" sz="2000" b="1" dirty="0" smtClean="0">
                <a:solidFill>
                  <a:srgbClr val="0000FF"/>
                </a:solidFill>
              </a:rPr>
              <a:t>And, let </a:t>
            </a:r>
            <a:r>
              <a:rPr lang="en-US" altLang="en-US" sz="2000" b="1" u="sng" dirty="0" smtClean="0">
                <a:solidFill>
                  <a:srgbClr val="0000FF"/>
                </a:solidFill>
              </a:rPr>
              <a:t>every one</a:t>
            </a:r>
            <a:r>
              <a:rPr lang="en-US" altLang="en-US" sz="2000" b="1" dirty="0" smtClean="0">
                <a:solidFill>
                  <a:srgbClr val="0000FF"/>
                </a:solidFill>
              </a:rPr>
              <a:t> that </a:t>
            </a:r>
            <a:r>
              <a:rPr lang="en-US" altLang="en-US" sz="2000" b="1" dirty="0" err="1" smtClean="0">
                <a:solidFill>
                  <a:srgbClr val="0000FF"/>
                </a:solidFill>
              </a:rPr>
              <a:t>nameth</a:t>
            </a:r>
            <a:r>
              <a:rPr lang="en-US" altLang="en-US" sz="2000" b="1" dirty="0" smtClean="0">
                <a:solidFill>
                  <a:srgbClr val="0000FF"/>
                </a:solidFill>
              </a:rPr>
              <a:t> the name of Christ (believers) </a:t>
            </a:r>
            <a:r>
              <a:rPr lang="en-US" altLang="en-US" sz="2000" b="1" u="sng" dirty="0" smtClean="0">
                <a:solidFill>
                  <a:srgbClr val="0000FF"/>
                </a:solidFill>
              </a:rPr>
              <a:t>depart from iniquity</a:t>
            </a:r>
            <a:r>
              <a:rPr lang="en-US" altLang="en-US" sz="2000" dirty="0" smtClean="0">
                <a:solidFill>
                  <a:srgbClr val="0000FF"/>
                </a:solidFill>
              </a:rPr>
              <a:t>.</a:t>
            </a:r>
            <a:endParaRPr lang="en-CA" altLang="en-US" sz="2000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5"/>
          <p:cNvSpPr txBox="1">
            <a:spLocks noChangeArrowheads="1"/>
          </p:cNvSpPr>
          <p:nvPr/>
        </p:nvSpPr>
        <p:spPr bwMode="auto">
          <a:xfrm>
            <a:off x="2836863" y="-160338"/>
            <a:ext cx="3405187" cy="101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en-US" sz="6000">
                <a:solidFill>
                  <a:srgbClr val="FFFFCC"/>
                </a:solidFill>
                <a:latin typeface="Algerian" pitchFamily="82" charset="0"/>
              </a:rPr>
              <a:t>Sanctification</a:t>
            </a:r>
          </a:p>
        </p:txBody>
      </p:sp>
      <p:sp>
        <p:nvSpPr>
          <p:cNvPr id="24579" name="TextBox 1"/>
          <p:cNvSpPr txBox="1">
            <a:spLocks noChangeArrowheads="1"/>
          </p:cNvSpPr>
          <p:nvPr/>
        </p:nvSpPr>
        <p:spPr bwMode="auto">
          <a:xfrm>
            <a:off x="0" y="19050"/>
            <a:ext cx="9144000" cy="692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GB" sz="2800" b="1" u="sng" dirty="0">
                <a:latin typeface="Arial" charset="0"/>
              </a:rPr>
              <a:t>Strategy for Staying Holy, Sanctified and Be fully Ready for Heaven</a:t>
            </a:r>
          </a:p>
          <a:p>
            <a:pPr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600" b="1" dirty="0">
                <a:latin typeface="Arial" charset="0"/>
              </a:rPr>
              <a:t> Ensure you are growing in the Knowledge of God  </a:t>
            </a:r>
            <a:endParaRPr lang="en-CA" sz="2600" b="1" dirty="0">
              <a:latin typeface="Arial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600" b="1" dirty="0">
                <a:latin typeface="Arial" charset="0"/>
              </a:rPr>
              <a:t> The closer you are to God the more sanctified you </a:t>
            </a:r>
          </a:p>
          <a:p>
            <a:pPr>
              <a:spcBef>
                <a:spcPct val="20000"/>
              </a:spcBef>
            </a:pPr>
            <a:r>
              <a:rPr lang="en-US" sz="2600" b="1" dirty="0">
                <a:latin typeface="Arial" charset="0"/>
              </a:rPr>
              <a:t>   become and the farther you will be from the devil and </a:t>
            </a:r>
          </a:p>
          <a:p>
            <a:pPr>
              <a:spcBef>
                <a:spcPct val="20000"/>
              </a:spcBef>
            </a:pPr>
            <a:r>
              <a:rPr lang="en-US" sz="2600" b="1" dirty="0">
                <a:latin typeface="Arial" charset="0"/>
              </a:rPr>
              <a:t>   his tricks.</a:t>
            </a:r>
          </a:p>
          <a:p>
            <a:pPr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600" b="1" dirty="0">
                <a:solidFill>
                  <a:srgbClr val="0000FF"/>
                </a:solidFill>
                <a:latin typeface="Arial" charset="0"/>
              </a:rPr>
              <a:t> 2 Peter 1:3-11 (NLT)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solidFill>
                  <a:srgbClr val="0000FF"/>
                </a:solidFill>
                <a:latin typeface="Arial" charset="0"/>
              </a:rPr>
              <a:t>3 By his divine power, God has given us </a:t>
            </a:r>
            <a:r>
              <a:rPr lang="en-US" sz="2000" u="sng" dirty="0">
                <a:solidFill>
                  <a:srgbClr val="0000FF"/>
                </a:solidFill>
                <a:latin typeface="Arial" charset="0"/>
              </a:rPr>
              <a:t>everything we need </a:t>
            </a:r>
            <a:r>
              <a:rPr lang="en-US" sz="2000" dirty="0">
                <a:solidFill>
                  <a:srgbClr val="0000FF"/>
                </a:solidFill>
                <a:latin typeface="Arial" charset="0"/>
              </a:rPr>
              <a:t>for living a </a:t>
            </a:r>
            <a:r>
              <a:rPr lang="en-US" sz="2000" u="sng" dirty="0">
                <a:solidFill>
                  <a:srgbClr val="0000FF"/>
                </a:solidFill>
                <a:latin typeface="Arial" charset="0"/>
              </a:rPr>
              <a:t>godly life</a:t>
            </a:r>
            <a:r>
              <a:rPr lang="en-US" sz="2000" dirty="0">
                <a:solidFill>
                  <a:srgbClr val="0000FF"/>
                </a:solidFill>
                <a:latin typeface="Arial" charset="0"/>
              </a:rPr>
              <a:t> (Holy Life). We have </a:t>
            </a:r>
            <a:r>
              <a:rPr lang="en-US" sz="2000" u="sng" dirty="0">
                <a:solidFill>
                  <a:srgbClr val="0000FF"/>
                </a:solidFill>
                <a:latin typeface="Arial" charset="0"/>
              </a:rPr>
              <a:t>received all of this by coming to know him</a:t>
            </a:r>
            <a:r>
              <a:rPr lang="en-US" sz="2000" dirty="0">
                <a:solidFill>
                  <a:srgbClr val="0000FF"/>
                </a:solidFill>
                <a:latin typeface="Arial" charset="0"/>
              </a:rPr>
              <a:t>, the one who called us to himself by means of his marvelous glory and excellence. 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solidFill>
                  <a:srgbClr val="0000FF"/>
                </a:solidFill>
                <a:latin typeface="Arial" charset="0"/>
              </a:rPr>
              <a:t>8 </a:t>
            </a:r>
            <a:r>
              <a:rPr lang="en-US" sz="2000" u="sng" dirty="0">
                <a:solidFill>
                  <a:srgbClr val="0000FF"/>
                </a:solidFill>
                <a:latin typeface="Arial" charset="0"/>
              </a:rPr>
              <a:t>The more you grow like this, the more productive and useful you will be in your knowledge of our Lord Jesus Christ</a:t>
            </a:r>
            <a:r>
              <a:rPr lang="en-US" sz="2000" dirty="0">
                <a:solidFill>
                  <a:srgbClr val="0000FF"/>
                </a:solidFill>
                <a:latin typeface="Arial" charset="0"/>
              </a:rPr>
              <a:t>. 9 </a:t>
            </a:r>
            <a:r>
              <a:rPr lang="en-US" sz="2000" u="sng" dirty="0">
                <a:solidFill>
                  <a:srgbClr val="0000FF"/>
                </a:solidFill>
                <a:latin typeface="Arial" charset="0"/>
              </a:rPr>
              <a:t>But those who fail to develop in this way are shortsighted or blind, forgetting that they have been cleansed from their old sins</a:t>
            </a:r>
            <a:r>
              <a:rPr lang="en-US" sz="2000" dirty="0">
                <a:solidFill>
                  <a:srgbClr val="0000FF"/>
                </a:solidFill>
                <a:latin typeface="Arial" charset="0"/>
              </a:rPr>
              <a:t>. 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solidFill>
                  <a:srgbClr val="0000FF"/>
                </a:solidFill>
                <a:latin typeface="Arial" charset="0"/>
              </a:rPr>
              <a:t>10 So, dear brothers and sisters, </a:t>
            </a:r>
            <a:r>
              <a:rPr lang="en-US" sz="2000" u="sng" dirty="0">
                <a:solidFill>
                  <a:srgbClr val="0000FF"/>
                </a:solidFill>
                <a:latin typeface="Arial" charset="0"/>
              </a:rPr>
              <a:t>work hard</a:t>
            </a:r>
            <a:r>
              <a:rPr lang="en-US" sz="2000" dirty="0">
                <a:solidFill>
                  <a:srgbClr val="0000FF"/>
                </a:solidFill>
                <a:latin typeface="Arial" charset="0"/>
              </a:rPr>
              <a:t> to prove that you really are among those God has called and chosen. </a:t>
            </a:r>
            <a:r>
              <a:rPr lang="en-US" sz="2000" u="sng" dirty="0">
                <a:solidFill>
                  <a:srgbClr val="0000FF"/>
                </a:solidFill>
                <a:latin typeface="Arial" charset="0"/>
              </a:rPr>
              <a:t>Do these things, and you will never fall away</a:t>
            </a:r>
            <a:r>
              <a:rPr lang="en-US" sz="2000" dirty="0">
                <a:solidFill>
                  <a:srgbClr val="0000FF"/>
                </a:solidFill>
                <a:latin typeface="Arial" charset="0"/>
              </a:rPr>
              <a:t>. 11 Then God will give you a </a:t>
            </a:r>
            <a:r>
              <a:rPr lang="en-US" sz="2000" u="sng" dirty="0">
                <a:solidFill>
                  <a:srgbClr val="0000FF"/>
                </a:solidFill>
                <a:latin typeface="Arial" charset="0"/>
              </a:rPr>
              <a:t>grand entrance into the eternal Kingdom</a:t>
            </a:r>
            <a:r>
              <a:rPr lang="en-US" sz="2000" dirty="0">
                <a:solidFill>
                  <a:srgbClr val="0000FF"/>
                </a:solidFill>
                <a:latin typeface="Arial" charset="0"/>
              </a:rPr>
              <a:t> of our Lord and Savior Jesus Christ.</a:t>
            </a:r>
            <a:endParaRPr lang="en-CA" altLang="en-US" sz="2000" b="1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544763"/>
            <a:ext cx="9144000" cy="13223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8000" dirty="0">
                <a:latin typeface="+mj-lt"/>
              </a:rPr>
              <a:t>Holy Communion</a:t>
            </a:r>
            <a:endParaRPr lang="en-CA" sz="80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1"/>
          <p:cNvSpPr txBox="1">
            <a:spLocks noChangeArrowheads="1"/>
          </p:cNvSpPr>
          <p:nvPr/>
        </p:nvSpPr>
        <p:spPr bwMode="auto">
          <a:xfrm>
            <a:off x="0" y="558800"/>
            <a:ext cx="9144000" cy="518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GB" sz="3600" b="1" u="sng">
                <a:latin typeface="Arial" charset="0"/>
              </a:rPr>
              <a:t>The Holy Communion</a:t>
            </a:r>
            <a:endParaRPr lang="en-CA" sz="3600" u="sng">
              <a:latin typeface="Arial" charset="0"/>
            </a:endParaRPr>
          </a:p>
          <a:p>
            <a:pPr>
              <a:spcBef>
                <a:spcPct val="20000"/>
              </a:spcBef>
            </a:pPr>
            <a:r>
              <a:rPr lang="en-GB" sz="3600">
                <a:latin typeface="Arial" charset="0"/>
              </a:rPr>
              <a:t>The Lord‘s Supper, consisting of the elements bread and fruit of the vine, is the symbol expressing our sharing the divine nature of our Lord Jesus Christ; a memorial of His suffering and death; and a prophesy of His second coming; and is enjoined on all believers “</a:t>
            </a:r>
            <a:r>
              <a:rPr lang="en-GB" sz="3600" i="1">
                <a:latin typeface="Arial" charset="0"/>
              </a:rPr>
              <a:t>till He comes</a:t>
            </a:r>
            <a:r>
              <a:rPr lang="en-GB" sz="3600">
                <a:latin typeface="Arial" charset="0"/>
              </a:rPr>
              <a:t>!”(2 Peter 1:4, 1 Corinthians 11:26)</a:t>
            </a:r>
            <a:endParaRPr lang="en-CA" sz="36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Box 1"/>
          <p:cNvSpPr txBox="1">
            <a:spLocks noChangeArrowheads="1"/>
          </p:cNvSpPr>
          <p:nvPr/>
        </p:nvSpPr>
        <p:spPr bwMode="auto">
          <a:xfrm>
            <a:off x="0" y="504825"/>
            <a:ext cx="9144000" cy="622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en-US" sz="3200" b="1" u="sng">
                <a:latin typeface="Arial" charset="0"/>
              </a:rPr>
              <a:t>Christ Instituted and Commanded the Practice of Holy Communion</a:t>
            </a:r>
          </a:p>
          <a:p>
            <a:pPr>
              <a:spcBef>
                <a:spcPct val="20000"/>
              </a:spcBef>
            </a:pPr>
            <a:r>
              <a:rPr lang="en-GB" sz="3200" b="1" u="sng">
                <a:solidFill>
                  <a:srgbClr val="0000FF"/>
                </a:solidFill>
                <a:latin typeface="Arial" charset="0"/>
              </a:rPr>
              <a:t>Luke 22:14-20</a:t>
            </a:r>
          </a:p>
          <a:p>
            <a:pPr marL="742950" lvl="1" indent="-28575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400">
                <a:latin typeface="Arial" charset="0"/>
              </a:rPr>
              <a:t>14 -18: Christ partook of the last Old Testament Passover </a:t>
            </a:r>
            <a:endParaRPr lang="en-CA" sz="2400">
              <a:latin typeface="Arial" charset="0"/>
            </a:endParaRPr>
          </a:p>
          <a:p>
            <a:pPr marL="742950" lvl="1" indent="-28575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400">
                <a:latin typeface="Arial" charset="0"/>
              </a:rPr>
              <a:t>19-20: Christ Instituted The New Testament Passover which we refer to as Holy Communion, The Lord’s Supper and The Lord’s Table </a:t>
            </a:r>
            <a:endParaRPr lang="en-CA" sz="2400">
              <a:latin typeface="Arial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sz="2800">
                <a:latin typeface="Arial" charset="0"/>
              </a:rPr>
              <a:t> This is one of the direct doctrinal instruction given by          </a:t>
            </a:r>
          </a:p>
          <a:p>
            <a:pPr>
              <a:spcBef>
                <a:spcPct val="20000"/>
              </a:spcBef>
            </a:pPr>
            <a:r>
              <a:rPr lang="en-US" sz="2800">
                <a:latin typeface="Arial" charset="0"/>
              </a:rPr>
              <a:t>    Jesus to his beloved Church </a:t>
            </a:r>
            <a:endParaRPr lang="en-CA" sz="2800">
              <a:latin typeface="Arial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sz="2800">
                <a:latin typeface="Arial" charset="0"/>
              </a:rPr>
              <a:t>Any believer not partaking in it is living in disobedience and in fact not part of the Church.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sz="2800">
                <a:latin typeface="Arial" charset="0"/>
              </a:rPr>
              <a:t>However, there is need to understand the purpose and conditions attached to partaking in Holy Communion.</a:t>
            </a:r>
            <a:endParaRPr lang="en-CA" sz="2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Box 1"/>
          <p:cNvSpPr txBox="1">
            <a:spLocks noChangeArrowheads="1"/>
          </p:cNvSpPr>
          <p:nvPr/>
        </p:nvSpPr>
        <p:spPr bwMode="auto">
          <a:xfrm>
            <a:off x="0" y="47625"/>
            <a:ext cx="9144000" cy="709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3000" b="1" u="sng">
                <a:latin typeface="Arial" charset="0"/>
              </a:rPr>
              <a:t>The Meaning, Purpose and Essence of Holy Communion - </a:t>
            </a:r>
            <a:r>
              <a:rPr lang="en-US" sz="2800" b="1" u="sng">
                <a:solidFill>
                  <a:srgbClr val="0000FF"/>
                </a:solidFill>
                <a:latin typeface="Arial" charset="0"/>
              </a:rPr>
              <a:t>1 Cor. 11:23-34</a:t>
            </a:r>
            <a:endParaRPr lang="en-CA" sz="2800">
              <a:solidFill>
                <a:srgbClr val="0000FF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</a:pPr>
            <a:endParaRPr lang="en-US" sz="1000" b="1" u="sng">
              <a:latin typeface="Arial" charset="0"/>
            </a:endParaRPr>
          </a:p>
          <a:p>
            <a:pPr>
              <a:spcBef>
                <a:spcPct val="20000"/>
              </a:spcBef>
              <a:buFontTx/>
              <a:buAutoNum type="arabicPeriod"/>
            </a:pPr>
            <a:r>
              <a:rPr lang="en-GB" sz="2800">
                <a:latin typeface="Arial" charset="0"/>
              </a:rPr>
              <a:t>It is a special and unique meal with the Lord which serve as a remembrance of the sacrificial death of Christ and the impact on mankind (24-25, 17-22, 33-34)</a:t>
            </a:r>
          </a:p>
          <a:p>
            <a:pPr>
              <a:spcBef>
                <a:spcPct val="20000"/>
              </a:spcBef>
              <a:buFontTx/>
              <a:buAutoNum type="arabicPeriod"/>
            </a:pPr>
            <a:endParaRPr lang="en-GB" sz="500">
              <a:latin typeface="Arial" charset="0"/>
            </a:endParaRPr>
          </a:p>
          <a:p>
            <a:pPr>
              <a:spcBef>
                <a:spcPct val="20000"/>
              </a:spcBef>
              <a:buFontTx/>
              <a:buAutoNum type="arabicPeriod"/>
            </a:pPr>
            <a:r>
              <a:rPr lang="en-GB" sz="2800">
                <a:latin typeface="Arial" charset="0"/>
              </a:rPr>
              <a:t>It is an opportunity to ensure adequate preparation for Christ second coming through continual re-examination of our commitment to Jesus. (26,28 John 6:54, Rev. 19:9, Matt. 26:29, 2 Cor. 13:5)</a:t>
            </a:r>
          </a:p>
          <a:p>
            <a:pPr>
              <a:spcBef>
                <a:spcPct val="20000"/>
              </a:spcBef>
              <a:buFontTx/>
              <a:buAutoNum type="arabicPeriod"/>
            </a:pPr>
            <a:endParaRPr lang="en-GB" sz="1000">
              <a:latin typeface="Arial" charset="0"/>
            </a:endParaRPr>
          </a:p>
          <a:p>
            <a:pPr marL="742950" lvl="1" indent="-28575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400">
                <a:latin typeface="Arial" charset="0"/>
              </a:rPr>
              <a:t>Qualification for partaking in the Meal:</a:t>
            </a:r>
            <a:endParaRPr lang="en-CA" sz="2400">
              <a:latin typeface="Arial" charset="0"/>
            </a:endParaRP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US" sz="2000">
                <a:latin typeface="Arial" charset="0"/>
              </a:rPr>
              <a:t>Born Again and Sanctified (Heb. 10:26, Gal. 5:19-21, Acts 19:18)</a:t>
            </a:r>
            <a:endParaRPr lang="en-CA" sz="2000">
              <a:latin typeface="Arial" charset="0"/>
            </a:endParaRP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US" sz="2000">
                <a:latin typeface="Arial" charset="0"/>
              </a:rPr>
              <a:t>Baptized by Immersion in Water 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US" sz="2000">
                <a:latin typeface="Arial" charset="0"/>
              </a:rPr>
              <a:t>Children are not permitted in TBOLF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endParaRPr lang="en-GB" sz="2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Box 1"/>
          <p:cNvSpPr txBox="1">
            <a:spLocks noChangeArrowheads="1"/>
          </p:cNvSpPr>
          <p:nvPr/>
        </p:nvSpPr>
        <p:spPr bwMode="auto">
          <a:xfrm>
            <a:off x="0" y="47625"/>
            <a:ext cx="9144000" cy="641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3000" b="1" u="sng">
                <a:latin typeface="Arial" charset="0"/>
              </a:rPr>
              <a:t>The Meaning, Purpose and Essence of Holy Communion - </a:t>
            </a:r>
            <a:r>
              <a:rPr lang="en-US" sz="2800" b="1" u="sng">
                <a:solidFill>
                  <a:srgbClr val="0000FF"/>
                </a:solidFill>
                <a:latin typeface="Arial" charset="0"/>
              </a:rPr>
              <a:t>1 Cor. 11:23-34</a:t>
            </a:r>
            <a:endParaRPr lang="en-CA" sz="2800">
              <a:solidFill>
                <a:srgbClr val="0000FF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</a:pPr>
            <a:endParaRPr lang="en-US" sz="1000" b="1" u="sng">
              <a:latin typeface="Arial" charset="0"/>
            </a:endParaRPr>
          </a:p>
          <a:p>
            <a:pPr>
              <a:spcBef>
                <a:spcPct val="20000"/>
              </a:spcBef>
              <a:buFontTx/>
              <a:buAutoNum type="arabicPeriod" startAt="3"/>
            </a:pPr>
            <a:r>
              <a:rPr lang="en-GB" sz="2800">
                <a:latin typeface="Arial" charset="0"/>
              </a:rPr>
              <a:t>A Demonstration of our Oneness with Christ and A unifying platform for all believers (33,11-24, John 6:56, Rom. 8:17, Luke 22:19-20)</a:t>
            </a:r>
          </a:p>
          <a:p>
            <a:pPr>
              <a:spcBef>
                <a:spcPct val="20000"/>
              </a:spcBef>
            </a:pPr>
            <a:endParaRPr lang="en-CA" sz="1100">
              <a:latin typeface="Arial" charset="0"/>
            </a:endParaRPr>
          </a:p>
          <a:p>
            <a:pPr marL="742950" lvl="1" indent="-285750">
              <a:spcBef>
                <a:spcPct val="20000"/>
              </a:spcBef>
              <a:buFont typeface="Wingdings" pitchFamily="2" charset="2"/>
              <a:buChar char="§"/>
            </a:pPr>
            <a:r>
              <a:rPr lang="en-GB" sz="2800">
                <a:latin typeface="Arial" charset="0"/>
              </a:rPr>
              <a:t>Help us to showcase our true identity in Christ. </a:t>
            </a:r>
            <a:endParaRPr lang="en-CA" sz="2800">
              <a:latin typeface="Arial" charset="0"/>
            </a:endParaRPr>
          </a:p>
          <a:p>
            <a:pPr marL="742950" lvl="1" indent="-285750">
              <a:spcBef>
                <a:spcPct val="20000"/>
              </a:spcBef>
              <a:buFont typeface="Wingdings" pitchFamily="2" charset="2"/>
              <a:buChar char="§"/>
            </a:pPr>
            <a:r>
              <a:rPr lang="en-GB" sz="2800">
                <a:latin typeface="Arial" charset="0"/>
              </a:rPr>
              <a:t>Opportunity for fellowship and unity among brethren</a:t>
            </a:r>
            <a:endParaRPr lang="en-CA" sz="2800">
              <a:latin typeface="Arial" charset="0"/>
            </a:endParaRPr>
          </a:p>
          <a:p>
            <a:pPr marL="742950" lvl="1" indent="-28575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400">
                <a:latin typeface="Arial" charset="0"/>
              </a:rPr>
              <a:t>Where? </a:t>
            </a:r>
            <a:r>
              <a:rPr lang="en-US" sz="2800">
                <a:latin typeface="Arial" charset="0"/>
              </a:rPr>
              <a:t>Church and at Home </a:t>
            </a:r>
            <a:endParaRPr lang="en-CA" sz="2800">
              <a:latin typeface="Arial" charset="0"/>
            </a:endParaRPr>
          </a:p>
          <a:p>
            <a:pPr marL="742950" lvl="1" indent="-285750">
              <a:spcBef>
                <a:spcPct val="20000"/>
              </a:spcBef>
              <a:buFont typeface="Wingdings" pitchFamily="2" charset="2"/>
              <a:buChar char="§"/>
            </a:pPr>
            <a:r>
              <a:rPr lang="en-CA" sz="2400">
                <a:latin typeface="Arial" charset="0"/>
              </a:rPr>
              <a:t>What? </a:t>
            </a:r>
            <a:r>
              <a:rPr lang="en-CA" sz="2800">
                <a:latin typeface="Arial" charset="0"/>
              </a:rPr>
              <a:t>Any Bread and Wine (zero % alcohol)</a:t>
            </a:r>
          </a:p>
          <a:p>
            <a:pPr marL="742950" lvl="1" indent="-28575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400">
                <a:latin typeface="Arial" charset="0"/>
              </a:rPr>
              <a:t>How? </a:t>
            </a:r>
            <a:r>
              <a:rPr lang="en-US" sz="2800">
                <a:latin typeface="Arial" charset="0"/>
              </a:rPr>
              <a:t>Sequence - 1</a:t>
            </a:r>
            <a:r>
              <a:rPr lang="en-US" sz="2800" baseline="30000">
                <a:latin typeface="Arial" charset="0"/>
              </a:rPr>
              <a:t>st</a:t>
            </a:r>
            <a:r>
              <a:rPr lang="en-US" sz="2800">
                <a:latin typeface="Arial" charset="0"/>
              </a:rPr>
              <a:t> Bread and 2</a:t>
            </a:r>
            <a:r>
              <a:rPr lang="en-US" sz="2800" baseline="30000">
                <a:latin typeface="Arial" charset="0"/>
              </a:rPr>
              <a:t>nd</a:t>
            </a:r>
            <a:r>
              <a:rPr lang="en-US" sz="2800">
                <a:latin typeface="Arial" charset="0"/>
              </a:rPr>
              <a:t> Wine</a:t>
            </a:r>
            <a:endParaRPr lang="en-CA" sz="2800">
              <a:latin typeface="Arial" charset="0"/>
            </a:endParaRPr>
          </a:p>
          <a:p>
            <a:pPr>
              <a:spcBef>
                <a:spcPct val="20000"/>
              </a:spcBef>
              <a:buFontTx/>
              <a:buAutoNum type="arabicPeriod" startAt="3"/>
            </a:pPr>
            <a:endParaRPr lang="en-GB" sz="2800">
              <a:latin typeface="Arial" charset="0"/>
            </a:endParaRPr>
          </a:p>
          <a:p>
            <a:pPr>
              <a:spcBef>
                <a:spcPct val="20000"/>
              </a:spcBef>
              <a:buFontTx/>
              <a:buAutoNum type="arabicPeriod" startAt="3"/>
            </a:pPr>
            <a:endParaRPr lang="en-GB" sz="500">
              <a:latin typeface="Arial" charset="0"/>
            </a:endParaRP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endParaRPr lang="en-GB" sz="2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Box 1"/>
          <p:cNvSpPr txBox="1">
            <a:spLocks noChangeArrowheads="1"/>
          </p:cNvSpPr>
          <p:nvPr/>
        </p:nvSpPr>
        <p:spPr bwMode="auto">
          <a:xfrm>
            <a:off x="0" y="19050"/>
            <a:ext cx="9144000" cy="66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3000" b="1" u="sng">
                <a:latin typeface="Arial" charset="0"/>
              </a:rPr>
              <a:t>The Meaning, Purpose and Essence of Holy Communion - </a:t>
            </a:r>
            <a:r>
              <a:rPr lang="en-US" sz="2800" b="1" u="sng">
                <a:solidFill>
                  <a:srgbClr val="0000FF"/>
                </a:solidFill>
                <a:latin typeface="Arial" charset="0"/>
              </a:rPr>
              <a:t>1 Cor. 11:23-34</a:t>
            </a:r>
            <a:endParaRPr lang="en-CA" sz="2800">
              <a:solidFill>
                <a:srgbClr val="0000FF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</a:pPr>
            <a:endParaRPr lang="en-US" sz="1000" b="1" u="sng">
              <a:latin typeface="Arial" charset="0"/>
            </a:endParaRPr>
          </a:p>
          <a:p>
            <a:pPr>
              <a:spcBef>
                <a:spcPct val="20000"/>
              </a:spcBef>
              <a:buFontTx/>
              <a:buAutoNum type="arabicPeriod" startAt="4"/>
            </a:pPr>
            <a:r>
              <a:rPr lang="en-CA" sz="2800">
                <a:latin typeface="Arial" charset="0"/>
              </a:rPr>
              <a:t>A divine package by God for His Children to enjoy the fullness of Christ (2 Peter 1:4, Ps. 105:36-38, Ex. 12:35-36, Isaiah 53:5, Prov. 13:22, John 6:54-58)</a:t>
            </a:r>
          </a:p>
          <a:p>
            <a:pPr>
              <a:spcBef>
                <a:spcPct val="20000"/>
              </a:spcBef>
            </a:pPr>
            <a:endParaRPr lang="en-CA" sz="2800">
              <a:latin typeface="Arial" charset="0"/>
            </a:endParaRPr>
          </a:p>
          <a:p>
            <a:pPr marL="742950" lvl="1" indent="-28575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800">
                <a:latin typeface="Arial" charset="0"/>
              </a:rPr>
              <a:t>Holy Communion grant you direct access</a:t>
            </a:r>
            <a:r>
              <a:rPr lang="en-GB" sz="2800">
                <a:latin typeface="Arial" charset="0"/>
              </a:rPr>
              <a:t> to everything that is obtainable in Jesus Christ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GB" sz="2400">
                <a:latin typeface="Arial" charset="0"/>
              </a:rPr>
              <a:t>Freedom, Favour, Prosperity</a:t>
            </a:r>
            <a:endParaRPr lang="en-CA" sz="2400">
              <a:latin typeface="Arial" charset="0"/>
            </a:endParaRP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GB" sz="2400">
                <a:latin typeface="Arial" charset="0"/>
              </a:rPr>
              <a:t>Divine protection, Victory, Extra Ordinary Grace 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GB" sz="2400">
                <a:latin typeface="Arial" charset="0"/>
              </a:rPr>
              <a:t>Divine Healing and Sound Health 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GB" sz="2400">
                <a:latin typeface="Arial" charset="0"/>
              </a:rPr>
              <a:t>Eternal Life 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GB" sz="2400">
                <a:latin typeface="Arial" charset="0"/>
              </a:rPr>
              <a:t>And every other thing your desire and it is traceable to Jesus Christ.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Box 1"/>
          <p:cNvSpPr txBox="1">
            <a:spLocks noChangeArrowheads="1"/>
          </p:cNvSpPr>
          <p:nvPr/>
        </p:nvSpPr>
        <p:spPr bwMode="auto">
          <a:xfrm>
            <a:off x="0" y="19050"/>
            <a:ext cx="9144000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2800" b="1" u="sng">
                <a:latin typeface="Arial" charset="0"/>
              </a:rPr>
              <a:t>Warning About taking the Meal Unworthily and the Consequence </a:t>
            </a:r>
            <a:r>
              <a:rPr lang="en-US" sz="3000" b="1" u="sng">
                <a:latin typeface="Arial" charset="0"/>
              </a:rPr>
              <a:t>- </a:t>
            </a:r>
            <a:r>
              <a:rPr lang="en-US" sz="2800" b="1" u="sng">
                <a:solidFill>
                  <a:srgbClr val="0000FF"/>
                </a:solidFill>
                <a:latin typeface="Arial" charset="0"/>
              </a:rPr>
              <a:t>1 Cor. 11:27-28</a:t>
            </a:r>
            <a:endParaRPr lang="en-CA" sz="2800">
              <a:solidFill>
                <a:srgbClr val="0000FF"/>
              </a:solidFill>
              <a:latin typeface="Arial" charset="0"/>
            </a:endParaRPr>
          </a:p>
          <a:p>
            <a:pPr>
              <a:spcBef>
                <a:spcPct val="20000"/>
              </a:spcBef>
            </a:pPr>
            <a:r>
              <a:rPr lang="en-US" sz="2800" b="1" u="sng">
                <a:latin typeface="Arial" charset="0"/>
              </a:rPr>
              <a:t>Be warned</a:t>
            </a:r>
            <a:endParaRPr lang="en-CA" sz="2800">
              <a:latin typeface="Arial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GB" sz="2800">
                <a:latin typeface="Arial" charset="0"/>
              </a:rPr>
              <a:t> Never take part if you are not qualified</a:t>
            </a:r>
            <a:endParaRPr lang="en-CA" sz="2800">
              <a:latin typeface="Arial" charset="0"/>
            </a:endParaRPr>
          </a:p>
          <a:p>
            <a:pPr marL="742950" lvl="1" indent="-285750">
              <a:spcBef>
                <a:spcPct val="20000"/>
              </a:spcBef>
              <a:buFont typeface="Wingdings" pitchFamily="2" charset="2"/>
              <a:buChar char="§"/>
            </a:pPr>
            <a:r>
              <a:rPr lang="en-GB" sz="2400">
                <a:latin typeface="Arial" charset="0"/>
              </a:rPr>
              <a:t>If you have any doubt – seek for counsel and clarification than taking it unworthily</a:t>
            </a:r>
            <a:endParaRPr lang="en-CA" sz="2400">
              <a:latin typeface="Arial" charset="0"/>
            </a:endParaRPr>
          </a:p>
          <a:p>
            <a:pPr marL="742950" lvl="1" indent="-285750">
              <a:spcBef>
                <a:spcPct val="20000"/>
              </a:spcBef>
              <a:buFont typeface="Wingdings" pitchFamily="2" charset="2"/>
              <a:buChar char="§"/>
            </a:pPr>
            <a:r>
              <a:rPr lang="en-GB" sz="2400" b="1" u="sng">
                <a:solidFill>
                  <a:srgbClr val="0000FF"/>
                </a:solidFill>
                <a:latin typeface="Arial" charset="0"/>
              </a:rPr>
              <a:t>Hebrews 10:31</a:t>
            </a:r>
            <a:r>
              <a:rPr lang="en-GB" sz="2400" b="1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GB" sz="2400">
                <a:solidFill>
                  <a:srgbClr val="0000FF"/>
                </a:solidFill>
                <a:latin typeface="Arial" charset="0"/>
              </a:rPr>
              <a:t>It is a fearful thing to fall into the hands of the living God.</a:t>
            </a:r>
            <a:endParaRPr lang="en-CA" sz="2400">
              <a:solidFill>
                <a:srgbClr val="0000FF"/>
              </a:solidFill>
              <a:latin typeface="Arial" charset="0"/>
            </a:endParaRPr>
          </a:p>
          <a:p>
            <a:pPr>
              <a:spcBef>
                <a:spcPct val="20000"/>
              </a:spcBef>
            </a:pPr>
            <a:endParaRPr lang="en-GB" sz="500">
              <a:latin typeface="Arial" charset="0"/>
            </a:endParaRPr>
          </a:p>
          <a:p>
            <a:pPr>
              <a:spcBef>
                <a:spcPct val="20000"/>
              </a:spcBef>
            </a:pPr>
            <a:r>
              <a:rPr lang="en-US" sz="2800" b="1" u="sng">
                <a:latin typeface="Arial" charset="0"/>
              </a:rPr>
              <a:t>Consequences</a:t>
            </a:r>
            <a:endParaRPr lang="en-CA" sz="2800">
              <a:latin typeface="Arial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GB" sz="2800">
                <a:latin typeface="Arial" charset="0"/>
              </a:rPr>
              <a:t> Weakness, Sickness, Death and Hell.</a:t>
            </a:r>
            <a:endParaRPr lang="en-CA" sz="2800">
              <a:latin typeface="Arial" charset="0"/>
            </a:endParaRPr>
          </a:p>
          <a:p>
            <a:pPr>
              <a:spcBef>
                <a:spcPct val="20000"/>
              </a:spcBef>
            </a:pPr>
            <a:endParaRPr lang="en-GB" sz="1100" b="1" u="sng">
              <a:latin typeface="Arial" charset="0"/>
            </a:endParaRPr>
          </a:p>
          <a:p>
            <a:pPr>
              <a:spcBef>
                <a:spcPct val="20000"/>
              </a:spcBef>
            </a:pPr>
            <a:r>
              <a:rPr lang="en-GB" sz="2800" b="1" u="sng">
                <a:latin typeface="Arial" charset="0"/>
              </a:rPr>
              <a:t>Examples</a:t>
            </a:r>
            <a:endParaRPr lang="en-CA" sz="2800">
              <a:latin typeface="Arial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GB" sz="2800" b="1">
                <a:latin typeface="Arial" charset="0"/>
              </a:rPr>
              <a:t> Peter</a:t>
            </a:r>
            <a:r>
              <a:rPr lang="en-GB" sz="2800">
                <a:latin typeface="Arial" charset="0"/>
              </a:rPr>
              <a:t> took part worthily and got fully restored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GB" sz="2800" b="1">
                <a:latin typeface="Arial" charset="0"/>
              </a:rPr>
              <a:t> Judas Iscariot</a:t>
            </a:r>
            <a:r>
              <a:rPr lang="en-GB" sz="2800">
                <a:latin typeface="Arial" charset="0"/>
              </a:rPr>
              <a:t> took part unworthily and got destroyed.</a:t>
            </a:r>
            <a:endParaRPr lang="en-GB" sz="20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25"/>
</p:tagLst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24516</TotalTime>
  <Words>1121</Words>
  <Application>Microsoft Office PowerPoint</Application>
  <PresentationFormat>On-screen Show (4:3)</PresentationFormat>
  <Paragraphs>150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 Narrow</vt:lpstr>
      <vt:lpstr>Arial</vt:lpstr>
      <vt:lpstr>Algerian</vt:lpstr>
      <vt:lpstr>Wingdings</vt:lpstr>
      <vt:lpstr>Default Design</vt:lpstr>
      <vt:lpstr>Slide 0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Company>ohi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ajith</dc:creator>
  <cp:lastModifiedBy>DELL</cp:lastModifiedBy>
  <cp:revision>715</cp:revision>
  <dcterms:created xsi:type="dcterms:W3CDTF">2005-04-14T06:37:25Z</dcterms:created>
  <dcterms:modified xsi:type="dcterms:W3CDTF">2015-11-06T06:47:57Z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PageLayout">
    <vt:lpwstr>Message</vt:lpwstr>
  </property>
</Properties>
</file>