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9"/>
  </p:handout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4993A-893D-40AD-AECA-1EA4CAEDBD2F}" type="datetimeFigureOut">
              <a:rPr lang="en-US" smtClean="0"/>
              <a:t>11/3/2015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960BC5-EB71-4BC3-A60E-DD52F19D1C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9190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97A1A9-74FD-49B8-9CC6-979E6746BE88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B32646D-F2EA-43B6-AFD1-EF6B1B0B9A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1A4E3-5473-4CB9-A9B9-E180811DCCDD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8B7B6-CA59-487B-B40F-23D6B75F6C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F5330B-5BF3-4D7B-BF0F-BCE7D9829D0D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6367291-E2ED-4E05-A114-06723DAC21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CA8D3-687F-4DB0-9933-8363EE75168A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60EFB-2E3B-48F4-ACF7-5C03E8C1E2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200F9B3-81E0-4ABD-A9C9-B9A56600892D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C0D844-4A7A-49F5-B1B8-C0E481EBE3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F5D08-2786-46D7-871D-4C195CCBC097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16071-235E-4946-8DA1-0D0F2E344D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6306CE-1F8B-4F77-8DBD-D7180662E75E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B361B11-AAAD-4A3C-A30C-333E7684E4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6E35F1-3948-4614-AE01-7C398FDE3E76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3E0794-C9E8-44AA-A0E8-CFEDEF065C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B034517-7D69-4099-B180-26BC6A269F58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AFA310-8B7E-4B43-B3B4-83DBF45233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57EB5-114A-4A43-B633-FC80F628CE77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4A646-6186-4590-8FCD-7EED8D95EA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0931B-3EAF-4B90-91E4-442383736BD6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54618-B1AE-4513-8118-18F958A201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D1A1AD0-0740-46C0-B477-562C1C0CF24F}" type="datetimeFigureOut">
              <a:rPr lang="en-US"/>
              <a:pPr>
                <a:defRPr/>
              </a:pPr>
              <a:t>11/3/2015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2C77E9D-4453-42B4-8FEE-A6850027B0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8" r:id="rId2"/>
    <p:sldLayoutId id="2147483684" r:id="rId3"/>
    <p:sldLayoutId id="2147483679" r:id="rId4"/>
    <p:sldLayoutId id="2147483685" r:id="rId5"/>
    <p:sldLayoutId id="2147483680" r:id="rId6"/>
    <p:sldLayoutId id="2147483686" r:id="rId7"/>
    <p:sldLayoutId id="2147483687" r:id="rId8"/>
    <p:sldLayoutId id="2147483688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66800" y="0"/>
            <a:ext cx="7696200" cy="27432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>
                <a:solidFill>
                  <a:schemeClr val="tx2">
                    <a:satMod val="130000"/>
                  </a:schemeClr>
                </a:solidFill>
              </a:rPr>
              <a:t>HOW TO DEVELOP PATIENCE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en-US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Grow Up Don't Give Up- </a:t>
            </a:r>
            <a:r>
              <a:rPr lang="en-US" dirty="0" smtClean="0">
                <a:solidFill>
                  <a:schemeClr val="tx2">
                    <a:satMod val="130000"/>
                  </a:schemeClr>
                </a:solidFill>
              </a:rPr>
              <a:t>Part 15 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en-US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James 5:7-12</a:t>
            </a:r>
            <a:br>
              <a:rPr lang="en-US" dirty="0">
                <a:solidFill>
                  <a:schemeClr val="tx2">
                    <a:satMod val="130000"/>
                  </a:schemeClr>
                </a:solidFill>
              </a:rPr>
            </a:br>
            <a:endParaRPr lang="en-US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3" name="Picture 2" descr="A_Little_More_Patie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2209800"/>
            <a:ext cx="8153400" cy="46482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304800"/>
            <a:ext cx="8229600" cy="5821363"/>
          </a:xfrm>
        </p:spPr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v"/>
              <a:defRPr/>
            </a:pPr>
            <a:r>
              <a:rPr lang="en-US" dirty="0" smtClean="0"/>
              <a:t> </a:t>
            </a:r>
            <a:r>
              <a:rPr lang="en-US" b="1" dirty="0" smtClean="0"/>
              <a:t>Three </a:t>
            </a:r>
            <a:r>
              <a:rPr lang="en-US" b="1" dirty="0"/>
              <a:t>different illustrations to teach us</a:t>
            </a:r>
            <a:r>
              <a:rPr lang="en-US" dirty="0"/>
              <a:t>   </a:t>
            </a:r>
          </a:p>
          <a:p>
            <a:pPr marL="514350" indent="-514350" fontAlgn="auto">
              <a:spcAft>
                <a:spcPts val="0"/>
              </a:spcAft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US" sz="3600" dirty="0" smtClean="0"/>
              <a:t>When </a:t>
            </a:r>
            <a:r>
              <a:rPr lang="en-US" sz="3600" dirty="0"/>
              <a:t>to be </a:t>
            </a:r>
            <a:r>
              <a:rPr lang="en-US" sz="3600" dirty="0" smtClean="0"/>
              <a:t>patient</a:t>
            </a:r>
          </a:p>
          <a:p>
            <a:pPr marL="514350" indent="-514350" fontAlgn="auto">
              <a:spcAft>
                <a:spcPts val="0"/>
              </a:spcAft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US" sz="3600" dirty="0" smtClean="0"/>
              <a:t>Why </a:t>
            </a:r>
            <a:r>
              <a:rPr lang="en-US" sz="3600" dirty="0"/>
              <a:t>be </a:t>
            </a:r>
            <a:r>
              <a:rPr lang="en-US" sz="3600" dirty="0" smtClean="0"/>
              <a:t>patient</a:t>
            </a:r>
          </a:p>
          <a:p>
            <a:pPr marL="514350" indent="-514350" fontAlgn="auto">
              <a:spcAft>
                <a:spcPts val="0"/>
              </a:spcAft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US" sz="3600" dirty="0" smtClean="0"/>
              <a:t>How </a:t>
            </a:r>
            <a:r>
              <a:rPr lang="en-US" sz="3600" dirty="0"/>
              <a:t>to be patient</a:t>
            </a:r>
          </a:p>
        </p:txBody>
      </p:sp>
      <p:pic>
        <p:nvPicPr>
          <p:cNvPr id="4" name="Picture 3" descr="5972104-3x2-700x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2895600"/>
            <a:ext cx="8153400" cy="39624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0"/>
            <a:ext cx="8077200" cy="990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chemeClr val="tx2">
                    <a:satMod val="130000"/>
                  </a:schemeClr>
                </a:solidFill>
              </a:rPr>
              <a:t>I.  </a:t>
            </a:r>
            <a:r>
              <a:rPr lang="en-US" sz="3600" b="1" dirty="0">
                <a:solidFill>
                  <a:schemeClr val="tx2">
                    <a:satMod val="130000"/>
                  </a:schemeClr>
                </a:solidFill>
              </a:rPr>
              <a:t>WHEN SHOULD I BE PATIENT</a:t>
            </a:r>
            <a:r>
              <a:rPr lang="en-US" sz="3600" b="1" dirty="0" smtClean="0">
                <a:solidFill>
                  <a:schemeClr val="tx2">
                    <a:satMod val="130000"/>
                  </a:schemeClr>
                </a:solidFill>
              </a:rPr>
              <a:t>?</a:t>
            </a:r>
            <a:endParaRPr lang="en-US" sz="36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762000"/>
            <a:ext cx="8001000" cy="6096000"/>
          </a:xfrm>
        </p:spPr>
        <p:txBody>
          <a:bodyPr/>
          <a:lstStyle/>
          <a:p>
            <a:pPr marL="595313" indent="-514350">
              <a:lnSpc>
                <a:spcPct val="110000"/>
              </a:lnSpc>
              <a:buClr>
                <a:srgbClr val="C00000"/>
              </a:buClr>
              <a:buFont typeface="Gill Sans MT" pitchFamily="34" charset="0"/>
              <a:buAutoNum type="arabicParenR"/>
            </a:pPr>
            <a:r>
              <a:rPr lang="en-US" sz="2800" b="1" dirty="0" smtClean="0"/>
              <a:t>When circumstances are uncontrollable</a:t>
            </a:r>
          </a:p>
          <a:p>
            <a:pPr lvl="1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Ø"/>
            </a:pPr>
            <a:r>
              <a:rPr lang="en-US" dirty="0" smtClean="0"/>
              <a:t>  Verse 7 "Be patient then brothers, </a:t>
            </a:r>
            <a:r>
              <a:rPr lang="en-US" b="1" u="sng" dirty="0" smtClean="0">
                <a:solidFill>
                  <a:srgbClr val="FF0000"/>
                </a:solidFill>
              </a:rPr>
              <a:t>until the Lord's coming</a:t>
            </a:r>
            <a:r>
              <a:rPr lang="en-US" b="1" dirty="0" smtClean="0">
                <a:solidFill>
                  <a:srgbClr val="FF0000"/>
                </a:solidFill>
              </a:rPr>
              <a:t>.  </a:t>
            </a:r>
            <a:r>
              <a:rPr lang="en-US" dirty="0" smtClean="0"/>
              <a:t>See how the farmer waits for the land to yield its valuable crop and how patient he is ..."  </a:t>
            </a:r>
          </a:p>
          <a:p>
            <a:pPr marL="595313" indent="-514350">
              <a:lnSpc>
                <a:spcPct val="110000"/>
              </a:lnSpc>
              <a:buClr>
                <a:srgbClr val="C00000"/>
              </a:buClr>
              <a:buFont typeface="Gill Sans MT" pitchFamily="34" charset="0"/>
              <a:buAutoNum type="arabicPeriod" startAt="2"/>
            </a:pPr>
            <a:r>
              <a:rPr lang="en-US" sz="2800" b="1" dirty="0" smtClean="0"/>
              <a:t>When people are unchangeable</a:t>
            </a:r>
            <a:endParaRPr lang="en-US" sz="2800" dirty="0" smtClean="0"/>
          </a:p>
          <a:p>
            <a:pPr lvl="1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Ø"/>
            </a:pPr>
            <a:r>
              <a:rPr lang="en-US" dirty="0" smtClean="0"/>
              <a:t> Verse 10 "As an example of patience in the face of suffering, take </a:t>
            </a:r>
            <a:r>
              <a:rPr lang="en-US" b="1" u="sng" dirty="0" smtClean="0">
                <a:solidFill>
                  <a:srgbClr val="FF0000"/>
                </a:solidFill>
              </a:rPr>
              <a:t>the prophets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who spoke in the name of the Lord.“</a:t>
            </a:r>
          </a:p>
          <a:p>
            <a:pPr marL="595313" indent="-514350">
              <a:lnSpc>
                <a:spcPct val="110000"/>
              </a:lnSpc>
              <a:buClr>
                <a:srgbClr val="C00000"/>
              </a:buClr>
              <a:buFont typeface="Gill Sans MT" pitchFamily="34" charset="0"/>
              <a:buAutoNum type="arabicPeriod" startAt="3"/>
            </a:pPr>
            <a:r>
              <a:rPr lang="en-US" sz="2800" b="1" dirty="0" smtClean="0"/>
              <a:t>When problems are unexplainable</a:t>
            </a:r>
            <a:endParaRPr lang="en-US" sz="2800" dirty="0" smtClean="0"/>
          </a:p>
          <a:p>
            <a:pPr lvl="1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000" dirty="0" smtClean="0"/>
              <a:t> </a:t>
            </a:r>
            <a:r>
              <a:rPr lang="en-US" dirty="0" smtClean="0"/>
              <a:t>Verse 11, "You have heard of </a:t>
            </a:r>
            <a:r>
              <a:rPr lang="en-US" b="1" u="sng" dirty="0" smtClean="0">
                <a:solidFill>
                  <a:srgbClr val="FF0000"/>
                </a:solidFill>
              </a:rPr>
              <a:t>Job's</a:t>
            </a:r>
            <a:r>
              <a:rPr lang="en-US" dirty="0" smtClean="0"/>
              <a:t> perseverance </a:t>
            </a:r>
            <a:endParaRPr lang="en-US" sz="3000" dirty="0" smtClean="0"/>
          </a:p>
          <a:p>
            <a:pPr marL="595313" indent="-514350">
              <a:lnSpc>
                <a:spcPct val="110000"/>
              </a:lnSpc>
              <a:buClr>
                <a:srgbClr val="C00000"/>
              </a:buClr>
              <a:buFont typeface="Gill Sans MT" pitchFamily="34" charset="0"/>
              <a:buAutoNum type="arabicPeriod" startAt="3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943850" cy="14176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tx2">
                    <a:satMod val="130000"/>
                  </a:schemeClr>
                </a:solidFill>
              </a:rPr>
              <a:t>II.  WHY SHOULD I BE PATIENT</a:t>
            </a:r>
            <a:r>
              <a:rPr lang="en-US" sz="3600" b="1" dirty="0" smtClean="0">
                <a:solidFill>
                  <a:schemeClr val="tx2">
                    <a:satMod val="130000"/>
                  </a:schemeClr>
                </a:solidFill>
              </a:rPr>
              <a:t>?</a:t>
            </a:r>
            <a:endParaRPr lang="en-US" sz="36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143000"/>
            <a:ext cx="7943850" cy="5715000"/>
          </a:xfrm>
        </p:spPr>
        <p:txBody>
          <a:bodyPr>
            <a:normAutofit/>
          </a:bodyPr>
          <a:lstStyle/>
          <a:p>
            <a:pPr marL="596646" indent="-514350" fontAlgn="auto">
              <a:spcAft>
                <a:spcPts val="0"/>
              </a:spcAft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US" b="1" dirty="0" smtClean="0"/>
              <a:t> </a:t>
            </a:r>
            <a:r>
              <a:rPr lang="en-US" b="1" dirty="0"/>
              <a:t>Because God is in control       </a:t>
            </a:r>
            <a:endParaRPr lang="en-US" dirty="0"/>
          </a:p>
          <a:p>
            <a:pPr marL="640080" lvl="1" indent="-237744" fontAlgn="auto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Ø"/>
              <a:defRPr/>
            </a:pPr>
            <a:r>
              <a:rPr lang="en-US" dirty="0" smtClean="0"/>
              <a:t> </a:t>
            </a:r>
            <a:r>
              <a:rPr lang="en-US" sz="3200" dirty="0" smtClean="0"/>
              <a:t>Verse </a:t>
            </a:r>
            <a:r>
              <a:rPr lang="en-US" sz="3200" dirty="0"/>
              <a:t>8 "</a:t>
            </a:r>
            <a:r>
              <a:rPr lang="en-US" sz="3200" b="1" u="sng" dirty="0">
                <a:solidFill>
                  <a:srgbClr val="FF0000"/>
                </a:solidFill>
              </a:rPr>
              <a:t>Be patient </a:t>
            </a:r>
            <a:r>
              <a:rPr lang="en-US" sz="3200" dirty="0"/>
              <a:t>and </a:t>
            </a:r>
            <a:r>
              <a:rPr lang="en-US" sz="3200" b="1" u="sng" dirty="0">
                <a:solidFill>
                  <a:srgbClr val="FF0000"/>
                </a:solidFill>
              </a:rPr>
              <a:t>stand firm</a:t>
            </a:r>
            <a:r>
              <a:rPr lang="en-US" sz="3200" dirty="0"/>
              <a:t>, because the Lord's coming is near." </a:t>
            </a:r>
            <a:endParaRPr lang="en-US" dirty="0" smtClean="0"/>
          </a:p>
          <a:p>
            <a:pPr marL="596646" indent="-514350" fontAlgn="auto">
              <a:spcAft>
                <a:spcPts val="0"/>
              </a:spcAft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US" b="1" dirty="0" smtClean="0"/>
              <a:t>God </a:t>
            </a:r>
            <a:r>
              <a:rPr lang="en-US" b="1" dirty="0"/>
              <a:t>rewards patience.</a:t>
            </a:r>
            <a:endParaRPr lang="en-US" dirty="0"/>
          </a:p>
          <a:p>
            <a:pPr marL="870966" lvl="1" indent="-514350" fontAlgn="auto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Ø"/>
              <a:defRPr/>
            </a:pPr>
            <a:r>
              <a:rPr lang="en-US" sz="3200" dirty="0" smtClean="0"/>
              <a:t>Verse </a:t>
            </a:r>
            <a:r>
              <a:rPr lang="en-US" sz="3200" dirty="0"/>
              <a:t>11a "As you know, we consider </a:t>
            </a:r>
            <a:r>
              <a:rPr lang="en-US" sz="3200" b="1" u="sng" dirty="0">
                <a:solidFill>
                  <a:srgbClr val="FF0000"/>
                </a:solidFill>
              </a:rPr>
              <a:t>blessed</a:t>
            </a:r>
            <a:r>
              <a:rPr lang="en-US" sz="3200" dirty="0"/>
              <a:t> those who have persevered." </a:t>
            </a:r>
            <a:endParaRPr lang="en-US" sz="3200" dirty="0" smtClean="0"/>
          </a:p>
          <a:p>
            <a:pPr marL="640080" lvl="1" indent="-237744" fontAlgn="auto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Ø"/>
              <a:defRPr/>
            </a:pPr>
            <a:r>
              <a:rPr lang="en-US" sz="3200" dirty="0"/>
              <a:t>Matthew 5:13-14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533400"/>
            <a:ext cx="7943850" cy="5715000"/>
          </a:xfrm>
        </p:spPr>
        <p:txBody>
          <a:bodyPr/>
          <a:lstStyle/>
          <a:p>
            <a:pPr marL="595313" indent="-514350">
              <a:buClr>
                <a:srgbClr val="C00000"/>
              </a:buClr>
              <a:buFont typeface="Gill Sans MT" pitchFamily="34" charset="0"/>
              <a:buAutoNum type="arabicPeriod" startAt="3"/>
            </a:pPr>
            <a:r>
              <a:rPr lang="en-US" b="1" dirty="0" smtClean="0"/>
              <a:t> Because God is working things out</a:t>
            </a:r>
            <a:endParaRPr lang="en-US" dirty="0" smtClean="0"/>
          </a:p>
          <a:p>
            <a:pPr marL="869950" lvl="1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Verse</a:t>
            </a:r>
            <a:r>
              <a:rPr lang="en-US" sz="3200" dirty="0" smtClean="0">
                <a:solidFill>
                  <a:srgbClr val="FF0000"/>
                </a:solidFill>
              </a:rPr>
              <a:t>11b</a:t>
            </a:r>
            <a:r>
              <a:rPr lang="en-US" sz="3200" b="1" dirty="0" smtClean="0"/>
              <a:t> </a:t>
            </a:r>
            <a:r>
              <a:rPr lang="en-US" sz="3200" dirty="0" smtClean="0"/>
              <a:t>"You have heard of Job's perseverance, and have </a:t>
            </a:r>
            <a:r>
              <a:rPr lang="en-US" sz="3200" b="1" u="sng" dirty="0" smtClean="0">
                <a:solidFill>
                  <a:srgbClr val="FF0000"/>
                </a:solidFill>
              </a:rPr>
              <a:t>seen what the Lord finally brought about</a:t>
            </a:r>
            <a:r>
              <a:rPr lang="en-US" sz="3200" dirty="0" smtClean="0"/>
              <a:t>.             The Lord is full of compassion and mercy." </a:t>
            </a:r>
          </a:p>
          <a:p>
            <a:pPr marL="869950" lvl="1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600" dirty="0" smtClean="0"/>
              <a:t>Philippians 2:13 </a:t>
            </a:r>
          </a:p>
          <a:p>
            <a:pPr marL="869950" lvl="1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600" dirty="0" smtClean="0"/>
              <a:t>Romans 8:28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7943850" cy="147796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  <a:t>III.  WHAT 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 AM  </a:t>
            </a:r>
            <a: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  <a:t>I 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 SUPPOSED  TO  BE </a:t>
            </a:r>
            <a: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  <a:t>DOING 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 WHILE  I'M </a:t>
            </a:r>
            <a: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  <a:t>WAITING 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 ON  </a:t>
            </a:r>
            <a:r>
              <a:rPr lang="en-US" sz="3200" b="1" dirty="0">
                <a:solidFill>
                  <a:schemeClr val="tx2">
                    <a:satMod val="130000"/>
                  </a:schemeClr>
                </a:solidFill>
              </a:rPr>
              <a:t>GOD</a:t>
            </a:r>
            <a:r>
              <a:rPr lang="en-US" sz="3200" b="1" dirty="0" smtClean="0">
                <a:solidFill>
                  <a:schemeClr val="tx2">
                    <a:satMod val="130000"/>
                  </a:schemeClr>
                </a:solidFill>
              </a:rPr>
              <a:t>?</a:t>
            </a:r>
            <a:endParaRPr lang="en-US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2057400"/>
            <a:ext cx="7696200" cy="4495800"/>
          </a:xfrm>
        </p:spPr>
        <p:txBody>
          <a:bodyPr/>
          <a:lstStyle/>
          <a:p>
            <a:pPr marL="595313" indent="-514350">
              <a:buClr>
                <a:srgbClr val="C00000"/>
              </a:buClr>
              <a:buFont typeface="Gill Sans MT" pitchFamily="34" charset="0"/>
              <a:buAutoNum type="arabicPeriod"/>
            </a:pPr>
            <a:r>
              <a:rPr lang="en-US" b="1" smtClean="0"/>
              <a:t> Wait expectantly</a:t>
            </a:r>
          </a:p>
          <a:p>
            <a:pPr marL="595313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mtClean="0"/>
              <a:t>Psalm 130:5 (LB) "... I wait </a:t>
            </a:r>
            <a:r>
              <a:rPr lang="en-US" b="1" u="sng" smtClean="0">
                <a:solidFill>
                  <a:srgbClr val="FF0000"/>
                </a:solidFill>
              </a:rPr>
              <a:t>expectantly, </a:t>
            </a:r>
            <a:r>
              <a:rPr lang="en-US" smtClean="0"/>
              <a:t>trusting God to help, for He has promised." </a:t>
            </a:r>
          </a:p>
          <a:p>
            <a:pPr marL="595313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600" smtClean="0"/>
              <a:t>Isaiah 49:23 </a:t>
            </a:r>
            <a:endParaRPr lang="en-US" sz="3600" b="1" smtClean="0"/>
          </a:p>
          <a:p>
            <a:pPr marL="595313" indent="-514350">
              <a:buClr>
                <a:srgbClr val="C00000"/>
              </a:buClr>
              <a:buFont typeface="Gill Sans MT" pitchFamily="34" charset="0"/>
              <a:buAutoNum type="arabicPeriod"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304800"/>
            <a:ext cx="7867650" cy="5943600"/>
          </a:xfrm>
        </p:spPr>
        <p:txBody>
          <a:bodyPr/>
          <a:lstStyle/>
          <a:p>
            <a:pPr marL="595313" indent="-514350">
              <a:buClr>
                <a:srgbClr val="C00000"/>
              </a:buClr>
              <a:buFont typeface="Gill Sans MT" pitchFamily="34" charset="0"/>
              <a:buAutoNum type="arabicPeriod" startAt="2"/>
            </a:pPr>
            <a:r>
              <a:rPr lang="en-US" b="1" smtClean="0"/>
              <a:t>Wait quietly</a:t>
            </a:r>
          </a:p>
          <a:p>
            <a:pPr marL="869950" lvl="1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200" smtClean="0"/>
              <a:t>James 5:9, 12</a:t>
            </a:r>
          </a:p>
          <a:p>
            <a:pPr marL="869950" lvl="1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200" smtClean="0"/>
              <a:t>Lamentations 3:26 "It is good to </a:t>
            </a:r>
            <a:r>
              <a:rPr lang="en-US" sz="3200" b="1" u="sng" smtClean="0">
                <a:solidFill>
                  <a:srgbClr val="FF0000"/>
                </a:solidFill>
              </a:rPr>
              <a:t>wait quietly </a:t>
            </a:r>
            <a:r>
              <a:rPr lang="en-US" sz="3200" smtClean="0"/>
              <a:t>for the salvation of the Lord</a:t>
            </a:r>
          </a:p>
          <a:p>
            <a:pPr marL="869950" lvl="1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200" smtClean="0"/>
              <a:t>Hab. 2:3 </a:t>
            </a:r>
            <a:endParaRPr lang="en-US" sz="3200" b="1" smtClean="0"/>
          </a:p>
          <a:p>
            <a:pPr marL="595313" indent="-514350">
              <a:buClr>
                <a:srgbClr val="C00000"/>
              </a:buClr>
              <a:buFont typeface="Gill Sans MT" pitchFamily="34" charset="0"/>
              <a:buAutoNum type="arabicPeriod" startAt="2"/>
            </a:pPr>
            <a:endParaRPr lang="en-US" b="1" smtClean="0"/>
          </a:p>
          <a:p>
            <a:pPr marL="595313" indent="-514350">
              <a:buClr>
                <a:srgbClr val="C00000"/>
              </a:buClr>
              <a:buFont typeface="Gill Sans MT" pitchFamily="34" charset="0"/>
              <a:buAutoNum type="arabicPeriod" startAt="2"/>
            </a:pPr>
            <a:r>
              <a:rPr lang="en-US" b="1" smtClean="0"/>
              <a:t>Wait confidently </a:t>
            </a:r>
          </a:p>
          <a:p>
            <a:pPr marL="869950" lvl="1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200" smtClean="0"/>
              <a:t>Micah 7:7 </a:t>
            </a:r>
          </a:p>
          <a:p>
            <a:pPr marL="869950" lvl="1" indent="-51435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3200" smtClean="0"/>
              <a:t> Ps. 37:7 "</a:t>
            </a:r>
            <a:r>
              <a:rPr lang="en-US" sz="3200" b="1" u="sng" smtClean="0">
                <a:solidFill>
                  <a:srgbClr val="FF0000"/>
                </a:solidFill>
              </a:rPr>
              <a:t>Be still </a:t>
            </a:r>
            <a:r>
              <a:rPr lang="en-US" sz="3200" smtClean="0"/>
              <a:t>before the Lord and </a:t>
            </a:r>
            <a:r>
              <a:rPr lang="en-US" sz="3200" b="1" u="sng" smtClean="0">
                <a:solidFill>
                  <a:srgbClr val="FF0000"/>
                </a:solidFill>
              </a:rPr>
              <a:t>wait patiently </a:t>
            </a:r>
            <a:r>
              <a:rPr lang="en-US" sz="3200" smtClean="0"/>
              <a:t>for Him to act."</a:t>
            </a:r>
            <a:r>
              <a:rPr lang="en-US" smtClean="0"/>
              <a:t>  </a:t>
            </a:r>
          </a:p>
          <a:p>
            <a:pPr marL="595313" indent="-514350">
              <a:buClr>
                <a:srgbClr val="C00000"/>
              </a:buClr>
              <a:buFont typeface="Gill Sans MT" pitchFamily="34" charset="0"/>
              <a:buAutoNum type="arabicPeriod" startAt="2"/>
            </a:pPr>
            <a:endParaRPr lang="en-US" smtClean="0"/>
          </a:p>
          <a:p>
            <a:pPr marL="595313" indent="-514350">
              <a:buClr>
                <a:srgbClr val="C00000"/>
              </a:buClr>
              <a:buFont typeface="Gill Sans MT" pitchFamily="34" charset="0"/>
              <a:buAutoNum type="arabicPeriod" startAt="2"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133</TotalTime>
  <Words>290</Words>
  <Application>Microsoft Office PowerPoint</Application>
  <PresentationFormat>On-screen Show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HOW TO DEVELOP PATIENCE Grow Up Don't Give Up- Part 15  James 5:7-12 </vt:lpstr>
      <vt:lpstr>PowerPoint Presentation</vt:lpstr>
      <vt:lpstr>I.  WHEN SHOULD I BE PATIENT?</vt:lpstr>
      <vt:lpstr>II.  WHY SHOULD I BE PATIENT?</vt:lpstr>
      <vt:lpstr>PowerPoint Presentation</vt:lpstr>
      <vt:lpstr>III.  WHAT  AM  I  SUPPOSED  TO  BE DOING  WHILE  I'M WAITING  ON  GOD?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DEVELOP PATIENCE Grow Up Don't Give Up- Part  James 5:7-12</dc:title>
  <dc:creator>Arlene Barquilla Bolanos</dc:creator>
  <cp:lastModifiedBy>Prasad</cp:lastModifiedBy>
  <cp:revision>15</cp:revision>
  <dcterms:created xsi:type="dcterms:W3CDTF">2015-06-17T09:47:31Z</dcterms:created>
  <dcterms:modified xsi:type="dcterms:W3CDTF">2015-11-03T14:06:49Z</dcterms:modified>
</cp:coreProperties>
</file>