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645" r:id="rId2"/>
    <p:sldId id="639" r:id="rId3"/>
    <p:sldId id="651" r:id="rId4"/>
    <p:sldId id="647" r:id="rId5"/>
    <p:sldId id="655" r:id="rId6"/>
    <p:sldId id="644" r:id="rId7"/>
    <p:sldId id="656" r:id="rId8"/>
    <p:sldId id="657" r:id="rId9"/>
    <p:sldId id="658" r:id="rId10"/>
    <p:sldId id="649" r:id="rId11"/>
    <p:sldId id="659" r:id="rId12"/>
    <p:sldId id="652" r:id="rId13"/>
    <p:sldId id="660" r:id="rId14"/>
    <p:sldId id="661" r:id="rId15"/>
    <p:sldId id="663" r:id="rId16"/>
    <p:sldId id="662" r:id="rId17"/>
    <p:sldId id="664" r:id="rId18"/>
  </p:sldIdLst>
  <p:sldSz cx="9144000" cy="6858000" type="screen4x3"/>
  <p:notesSz cx="6794500" cy="9906000"/>
  <p:custDataLst>
    <p:tags r:id="rId21"/>
  </p:custData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96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96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96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96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96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5pPr>
    <a:lvl6pPr marL="2286000" algn="l" defTabSz="914400" rtl="0" eaLnBrk="1" latinLnBrk="0" hangingPunct="1">
      <a:defRPr sz="96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6pPr>
    <a:lvl7pPr marL="2743200" algn="l" defTabSz="914400" rtl="0" eaLnBrk="1" latinLnBrk="0" hangingPunct="1">
      <a:defRPr sz="96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7pPr>
    <a:lvl8pPr marL="3200400" algn="l" defTabSz="914400" rtl="0" eaLnBrk="1" latinLnBrk="0" hangingPunct="1">
      <a:defRPr sz="96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8pPr>
    <a:lvl9pPr marL="3657600" algn="l" defTabSz="914400" rtl="0" eaLnBrk="1" latinLnBrk="0" hangingPunct="1">
      <a:defRPr sz="9600" kern="1200">
        <a:solidFill>
          <a:schemeClr val="tx1"/>
        </a:solidFill>
        <a:latin typeface="Arial Narrow" panose="020B0606020202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124">
          <p15:clr>
            <a:srgbClr val="A4A3A4"/>
          </p15:clr>
        </p15:guide>
        <p15:guide id="2" pos="5727">
          <p15:clr>
            <a:srgbClr val="A4A3A4"/>
          </p15:clr>
        </p15:guide>
        <p15:guide id="3" pos="5654">
          <p15:clr>
            <a:srgbClr val="A4A3A4"/>
          </p15:clr>
        </p15:guide>
        <p15:guide id="4" pos="2886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1">
          <p15:clr>
            <a:srgbClr val="A4A3A4"/>
          </p15:clr>
        </p15:guide>
        <p15:guide id="2" pos="214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FF"/>
    <a:srgbClr val="FFFFCC"/>
    <a:srgbClr val="FF5050"/>
    <a:srgbClr val="FFCC99"/>
    <a:srgbClr val="FF0000"/>
    <a:srgbClr val="1F5F3F"/>
    <a:srgbClr val="2672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788" autoAdjust="0"/>
    <p:restoredTop sz="94434" autoAdjust="0"/>
  </p:normalViewPr>
  <p:slideViewPr>
    <p:cSldViewPr snapToGrid="0">
      <p:cViewPr>
        <p:scale>
          <a:sx n="66" d="100"/>
          <a:sy n="66" d="100"/>
        </p:scale>
        <p:origin x="1578" y="114"/>
      </p:cViewPr>
      <p:guideLst>
        <p:guide orient="horz" pos="4124"/>
        <p:guide pos="5727"/>
        <p:guide pos="5654"/>
        <p:guide pos="2886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0" d="100"/>
          <a:sy n="50" d="100"/>
        </p:scale>
        <p:origin x="2898" y="42"/>
      </p:cViewPr>
      <p:guideLst>
        <p:guide orient="horz" pos="3121"/>
        <p:guide pos="214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ags" Target="tags/tag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10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782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782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10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65160FC7-DDCC-4489-9DD4-B119B2D48DB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6257296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gray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t" anchorCtr="0" compatLnSpc="1">
            <a:prstTxWarp prst="textNoShape">
              <a:avLst/>
            </a:prstTxWarp>
          </a:bodyPr>
          <a:lstStyle>
            <a:lvl1pPr defTabSz="947738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gray">
          <a:xfrm>
            <a:off x="384810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t" anchorCtr="0" compatLnSpc="1">
            <a:prstTxWarp prst="textNoShape">
              <a:avLst/>
            </a:prstTxWarp>
          </a:bodyPr>
          <a:lstStyle>
            <a:lvl1pPr algn="r" defTabSz="947738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gray">
          <a:xfrm>
            <a:off x="923925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gray">
          <a:xfrm>
            <a:off x="679450" y="4705350"/>
            <a:ext cx="5435600" cy="445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gray">
          <a:xfrm>
            <a:off x="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b" anchorCtr="0" compatLnSpc="1">
            <a:prstTxWarp prst="textNoShape">
              <a:avLst/>
            </a:prstTxWarp>
          </a:bodyPr>
          <a:lstStyle>
            <a:lvl1pPr defTabSz="947738" eaLnBrk="1" hangingPunct="1">
              <a:defRPr sz="1200">
                <a:latin typeface="Arial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gray">
          <a:xfrm>
            <a:off x="384810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4851" tIns="47425" rIns="94851" bIns="47425" numCol="1" anchor="b" anchorCtr="0" compatLnSpc="1">
            <a:prstTxWarp prst="textNoShape">
              <a:avLst/>
            </a:prstTxWarp>
          </a:bodyPr>
          <a:lstStyle>
            <a:lvl1pPr algn="r" defTabSz="947738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1209A425-62E5-4A35-ACF3-0EB7DDB7E4F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9199638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12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512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5F9CC5CD-868F-4D42-9587-198FF372B6AE}" type="slidenum">
              <a:rPr lang="en-GB" altLang="en-US" smtClean="0"/>
              <a:pPr>
                <a:spcBef>
                  <a:spcPct val="0"/>
                </a:spcBef>
              </a:pPr>
              <a:t>0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5771293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/>
              <a:pPr>
                <a:spcBef>
                  <a:spcPct val="0"/>
                </a:spcBef>
              </a:pPr>
              <a:t>1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0568007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/>
              <a:pPr>
                <a:spcBef>
                  <a:spcPct val="0"/>
                </a:spcBef>
              </a:pPr>
              <a:t>2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13451340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315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3316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5674213-3990-4B44-9149-7C599FC61931}" type="slidenum">
              <a:rPr lang="en-GB" altLang="en-US" smtClean="0"/>
              <a:pPr>
                <a:spcBef>
                  <a:spcPct val="0"/>
                </a:spcBef>
              </a:pPr>
              <a:t>3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3593916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4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968735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EDCA877-28BE-4198-A5CF-AC4C61C12D03}" type="slidenum">
              <a:rPr lang="en-GB" altLang="en-US" smtClean="0"/>
              <a:pPr>
                <a:spcBef>
                  <a:spcPct val="0"/>
                </a:spcBef>
              </a:pPr>
              <a:t>5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20027807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6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91256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7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971211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8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937565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B18215A-25D2-46E2-8522-4D45BDA1ADE0}" type="slidenum">
              <a:rPr lang="en-GB" altLang="en-US" smtClean="0"/>
              <a:pPr>
                <a:spcBef>
                  <a:spcPct val="0"/>
                </a:spcBef>
              </a:pPr>
              <a:t>9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58779305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10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56432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741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1741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2B18215A-25D2-46E2-8522-4D45BDA1ADE0}" type="slidenum">
              <a:rPr lang="en-GB" altLang="en-US" smtClean="0"/>
              <a:pPr>
                <a:spcBef>
                  <a:spcPct val="0"/>
                </a:spcBef>
              </a:pPr>
              <a:t>11</a:t>
            </a:fld>
            <a:endParaRPr lang="en-GB" altLang="en-US" smtClean="0"/>
          </a:p>
        </p:txBody>
      </p:sp>
    </p:spTree>
    <p:extLst>
      <p:ext uri="{BB962C8B-B14F-4D97-AF65-F5344CB8AC3E}">
        <p14:creationId xmlns:p14="http://schemas.microsoft.com/office/powerpoint/2010/main" val="382829013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12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645445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13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630184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14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7294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15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011137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7171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en-US" altLang="en-US" smtClean="0"/>
          </a:p>
        </p:txBody>
      </p:sp>
      <p:sp>
        <p:nvSpPr>
          <p:cNvPr id="7172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defTabSz="947738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defTabSz="947738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3D188444-D584-47F3-BAE5-74BB2F052E04}" type="slidenum">
              <a:rPr lang="en-GB" altLang="en-US" smtClean="0">
                <a:solidFill>
                  <a:srgbClr val="000000"/>
                </a:solidFill>
              </a:rPr>
              <a:pPr>
                <a:spcBef>
                  <a:spcPct val="0"/>
                </a:spcBef>
              </a:pPr>
              <a:t>16</a:t>
            </a:fld>
            <a:endParaRPr lang="en-GB" altLang="en-US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87837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67CF46-BEDF-469E-9FB7-76ABF8AFA476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91723636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85AB0D-2676-44C5-B406-5D7B1B5ED37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25891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ACFEC0-6B7B-4D1D-8C91-6A8B0491CE0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950378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47DB59-1447-4030-A98B-07534264BB3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766808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59893E-E385-4F54-849D-98CC8BB0AAC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55832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94089E-AB7A-40D3-81C5-2453F495D9E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63936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903C9-843B-45B5-A01A-A901B48EA9A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904219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4B66A6-1497-4168-8168-B9626AC83B7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1343722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F01D79-7D1B-4948-ADE7-D90F67463BC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310689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E7BCFC-8E4D-4970-8406-87DBAEB77EC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522995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04E781-4AF6-431F-985C-094AB1773D0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371974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-60325" y="787400"/>
            <a:ext cx="9026525" cy="5953125"/>
          </a:xfrm>
          <a:prstGeom prst="rect">
            <a:avLst/>
          </a:prstGeom>
          <a:ln w="3175">
            <a:noFill/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anchor="ctr"/>
          <a:lstStyle/>
          <a:p>
            <a:pPr algn="ctr" eaLnBrk="1" hangingPunct="1">
              <a:defRPr/>
            </a:pPr>
            <a:endParaRPr lang="en-GB" sz="1800"/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35000" y="57150"/>
            <a:ext cx="8274050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title style</a:t>
            </a: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smtClean="0"/>
              <a:t>Click to edit Master text styles</a:t>
            </a:r>
          </a:p>
          <a:p>
            <a:pPr lvl="1"/>
            <a:r>
              <a:rPr lang="en-GB" altLang="en-US" smtClean="0"/>
              <a:t>Second level</a:t>
            </a:r>
          </a:p>
          <a:p>
            <a:pPr lvl="2"/>
            <a:r>
              <a:rPr lang="en-GB" altLang="en-US" smtClean="0"/>
              <a:t>Third level</a:t>
            </a:r>
          </a:p>
          <a:p>
            <a:pPr lvl="3"/>
            <a:r>
              <a:rPr lang="en-GB" altLang="en-US" smtClean="0"/>
              <a:t>Fourth level</a:t>
            </a:r>
          </a:p>
          <a:p>
            <a:pPr lvl="4"/>
            <a:r>
              <a:rPr lang="en-GB" altLang="en-US" smtClean="0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4103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3976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932613" y="64103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7F439A33-B828-4E15-A4F7-A0E18CFF0BC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5400"/>
            <a:ext cx="9144000" cy="710963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GB" sz="5400" dirty="0">
                <a:latin typeface="+mj-lt"/>
              </a:rPr>
              <a:t>The Bread of Life </a:t>
            </a:r>
            <a:r>
              <a:rPr lang="en-GB" sz="5400" dirty="0" smtClean="0">
                <a:latin typeface="+mj-lt"/>
              </a:rPr>
              <a:t>Fellowship, Oman</a:t>
            </a:r>
            <a:endParaRPr lang="en-GB" sz="5400" dirty="0">
              <a:latin typeface="+mj-lt"/>
            </a:endParaRPr>
          </a:p>
          <a:p>
            <a:pPr algn="ctr">
              <a:defRPr/>
            </a:pPr>
            <a:endParaRPr lang="en-GB" sz="2400" dirty="0" smtClean="0">
              <a:latin typeface="+mj-lt"/>
            </a:endParaRPr>
          </a:p>
          <a:p>
            <a:pPr algn="ctr">
              <a:defRPr/>
            </a:pPr>
            <a:r>
              <a:rPr lang="en-GB" sz="6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Marriage </a:t>
            </a:r>
            <a:r>
              <a:rPr lang="en-GB" sz="6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ucida Handwriting" panose="03010101010101010101" pitchFamily="66" charset="0"/>
              </a:rPr>
              <a:t>Seminar </a:t>
            </a:r>
            <a:endParaRPr lang="en-GB" sz="6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Handwriting" panose="03010101010101010101" pitchFamily="66" charset="0"/>
            </a:endParaRPr>
          </a:p>
          <a:p>
            <a:pPr algn="ctr">
              <a:defRPr/>
            </a:pPr>
            <a:endParaRPr lang="en-GB" sz="2400" dirty="0">
              <a:latin typeface="+mj-lt"/>
            </a:endParaRPr>
          </a:p>
          <a:p>
            <a:pPr algn="ctr">
              <a:defRPr/>
            </a:pPr>
            <a:r>
              <a:rPr lang="en-GB" sz="4800" dirty="0" smtClean="0">
                <a:latin typeface="+mj-lt"/>
              </a:rPr>
              <a:t>Managing Relationship </a:t>
            </a:r>
            <a:r>
              <a:rPr lang="en-GB" sz="4800" dirty="0">
                <a:latin typeface="+mj-lt"/>
              </a:rPr>
              <a:t>with Children, Extended </a:t>
            </a:r>
            <a:r>
              <a:rPr lang="en-GB" sz="4800" dirty="0" smtClean="0">
                <a:latin typeface="+mj-lt"/>
              </a:rPr>
              <a:t>Family </a:t>
            </a:r>
            <a:r>
              <a:rPr lang="en-GB" sz="4800" dirty="0">
                <a:latin typeface="+mj-lt"/>
              </a:rPr>
              <a:t>M</a:t>
            </a:r>
            <a:r>
              <a:rPr lang="en-GB" sz="4800" dirty="0" smtClean="0">
                <a:latin typeface="+mj-lt"/>
              </a:rPr>
              <a:t>embers and Others</a:t>
            </a:r>
          </a:p>
          <a:p>
            <a:pPr algn="ctr">
              <a:defRPr/>
            </a:pPr>
            <a:endParaRPr lang="en-GB" sz="2400" dirty="0" smtClean="0">
              <a:latin typeface="+mj-lt"/>
            </a:endParaRPr>
          </a:p>
          <a:p>
            <a:pPr algn="ctr">
              <a:defRPr/>
            </a:pPr>
            <a:r>
              <a:rPr lang="en-GB" sz="3600" dirty="0" smtClean="0">
                <a:latin typeface="+mj-lt"/>
              </a:rPr>
              <a:t>12</a:t>
            </a:r>
            <a:r>
              <a:rPr lang="en-GB" sz="3600" baseline="30000" dirty="0" smtClean="0">
                <a:latin typeface="+mj-lt"/>
              </a:rPr>
              <a:t>th</a:t>
            </a:r>
            <a:r>
              <a:rPr lang="en-GB" sz="3600" dirty="0" smtClean="0">
                <a:latin typeface="+mj-lt"/>
              </a:rPr>
              <a:t> March 2016</a:t>
            </a:r>
          </a:p>
          <a:p>
            <a:pPr lvl="8" algn="r">
              <a:defRPr/>
            </a:pPr>
            <a:r>
              <a:rPr lang="en-GB" sz="2000" i="1" dirty="0" smtClean="0">
                <a:latin typeface="+mj-lt"/>
              </a:rPr>
              <a:t>For private circulation only</a:t>
            </a:r>
            <a:endParaRPr lang="en-CA" sz="2000" i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7930"/>
            <a:ext cx="9144000" cy="65833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000" b="1" u="sng" dirty="0" smtClean="0">
                <a:latin typeface="Arial Narrow" panose="020B0606020202030204" pitchFamily="34" charset="0"/>
              </a:rPr>
              <a:t>Introduction</a:t>
            </a:r>
            <a:endParaRPr lang="en-US" altLang="en-US" sz="4000" b="1" u="sng" dirty="0">
              <a:latin typeface="Arial Narrow" panose="020B0606020202030204" pitchFamily="34" charset="0"/>
            </a:endParaRPr>
          </a:p>
          <a:p>
            <a:pPr>
              <a:buNone/>
            </a:pPr>
            <a:r>
              <a:rPr lang="en-US" sz="2800" b="1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Genesis </a:t>
            </a:r>
            <a:r>
              <a:rPr lang="en-US" sz="2800" b="1" dirty="0">
                <a:solidFill>
                  <a:srgbClr val="0000FF"/>
                </a:solidFill>
                <a:latin typeface="Arial Narrow" panose="020B0606020202030204" pitchFamily="34" charset="0"/>
              </a:rPr>
              <a:t>2:23-25 </a:t>
            </a:r>
            <a:r>
              <a:rPr lang="en-US" sz="28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23 </a:t>
            </a:r>
            <a:r>
              <a:rPr lang="en-US" sz="2800" dirty="0">
                <a:solidFill>
                  <a:srgbClr val="0000FF"/>
                </a:solidFill>
                <a:latin typeface="Arial Narrow" panose="020B0606020202030204" pitchFamily="34" charset="0"/>
              </a:rPr>
              <a:t>And Adam said, </a:t>
            </a:r>
            <a:r>
              <a:rPr lang="en-US" sz="28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This </a:t>
            </a:r>
            <a:r>
              <a:rPr lang="en-US" sz="2800" dirty="0">
                <a:solidFill>
                  <a:srgbClr val="0000FF"/>
                </a:solidFill>
                <a:latin typeface="Arial Narrow" panose="020B0606020202030204" pitchFamily="34" charset="0"/>
              </a:rPr>
              <a:t>is now bone of my bones, and flesh of my flesh: she shall be called Woman, because she was taken out of </a:t>
            </a:r>
            <a:r>
              <a:rPr lang="en-US" sz="28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Man. 24 </a:t>
            </a:r>
            <a:r>
              <a:rPr lang="en-US" sz="2800" dirty="0">
                <a:solidFill>
                  <a:srgbClr val="0000FF"/>
                </a:solidFill>
                <a:latin typeface="Arial Narrow" panose="020B0606020202030204" pitchFamily="34" charset="0"/>
              </a:rPr>
              <a:t>Therefore shall a </a:t>
            </a:r>
            <a:r>
              <a:rPr lang="en-US" sz="2800" b="1" dirty="0">
                <a:solidFill>
                  <a:srgbClr val="0000FF"/>
                </a:solidFill>
                <a:latin typeface="Arial Narrow" panose="020B0606020202030204" pitchFamily="34" charset="0"/>
              </a:rPr>
              <a:t>man leave his father and his mother</a:t>
            </a:r>
            <a:r>
              <a:rPr lang="en-US" sz="2800" dirty="0">
                <a:solidFill>
                  <a:srgbClr val="0000FF"/>
                </a:solidFill>
                <a:latin typeface="Arial Narrow" panose="020B0606020202030204" pitchFamily="34" charset="0"/>
              </a:rPr>
              <a:t>, and shall </a:t>
            </a:r>
            <a:r>
              <a:rPr lang="en-US" sz="2800" b="1" dirty="0">
                <a:solidFill>
                  <a:srgbClr val="0000FF"/>
                </a:solidFill>
                <a:latin typeface="Arial Narrow" panose="020B0606020202030204" pitchFamily="34" charset="0"/>
              </a:rPr>
              <a:t>cleave unto his wife</a:t>
            </a:r>
            <a:r>
              <a:rPr lang="en-US" sz="2800" dirty="0">
                <a:solidFill>
                  <a:srgbClr val="0000FF"/>
                </a:solidFill>
                <a:latin typeface="Arial Narrow" panose="020B0606020202030204" pitchFamily="34" charset="0"/>
              </a:rPr>
              <a:t>: and they shall be </a:t>
            </a:r>
            <a:r>
              <a:rPr lang="en-US" sz="2800" b="1" dirty="0">
                <a:solidFill>
                  <a:srgbClr val="0000FF"/>
                </a:solidFill>
                <a:latin typeface="Arial Narrow" panose="020B0606020202030204" pitchFamily="34" charset="0"/>
              </a:rPr>
              <a:t>one flesh</a:t>
            </a:r>
            <a:r>
              <a:rPr lang="en-US" sz="28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. 25 </a:t>
            </a:r>
            <a:r>
              <a:rPr lang="en-US" sz="2800" dirty="0">
                <a:solidFill>
                  <a:srgbClr val="0000FF"/>
                </a:solidFill>
                <a:latin typeface="Arial Narrow" panose="020B0606020202030204" pitchFamily="34" charset="0"/>
              </a:rPr>
              <a:t>And they were </a:t>
            </a:r>
            <a:r>
              <a:rPr lang="en-US" sz="2800" b="1" dirty="0">
                <a:solidFill>
                  <a:srgbClr val="0000FF"/>
                </a:solidFill>
                <a:latin typeface="Arial Narrow" panose="020B0606020202030204" pitchFamily="34" charset="0"/>
              </a:rPr>
              <a:t>both naked</a:t>
            </a:r>
            <a:r>
              <a:rPr lang="en-US" sz="2800" dirty="0">
                <a:solidFill>
                  <a:srgbClr val="0000FF"/>
                </a:solidFill>
                <a:latin typeface="Arial Narrow" panose="020B0606020202030204" pitchFamily="34" charset="0"/>
              </a:rPr>
              <a:t>, the man and his wife, and </a:t>
            </a:r>
            <a:r>
              <a:rPr lang="en-US" sz="2800" b="1" dirty="0">
                <a:solidFill>
                  <a:srgbClr val="0000FF"/>
                </a:solidFill>
                <a:latin typeface="Arial Narrow" panose="020B0606020202030204" pitchFamily="34" charset="0"/>
              </a:rPr>
              <a:t>were not ashamed.</a:t>
            </a:r>
            <a:endParaRPr lang="en-CA" sz="2800" b="1" dirty="0">
              <a:solidFill>
                <a:srgbClr val="0000FF"/>
              </a:solidFill>
              <a:latin typeface="Arial Narrow" panose="020B0606020202030204" pitchFamily="34" charset="0"/>
            </a:endParaRPr>
          </a:p>
          <a:p>
            <a:pPr lvl="0"/>
            <a:r>
              <a:rPr lang="en-GB" sz="2800" dirty="0" smtClean="0">
                <a:latin typeface="Arial Narrow" panose="020B0606020202030204" pitchFamily="34" charset="0"/>
              </a:rPr>
              <a:t> A </a:t>
            </a:r>
            <a:r>
              <a:rPr lang="en-US" sz="2800" dirty="0">
                <a:latin typeface="Arial Narrow" panose="020B0606020202030204" pitchFamily="34" charset="0"/>
              </a:rPr>
              <a:t>Godly </a:t>
            </a:r>
            <a:r>
              <a:rPr lang="en-GB" sz="2800" dirty="0">
                <a:latin typeface="Arial Narrow" panose="020B0606020202030204" pitchFamily="34" charset="0"/>
              </a:rPr>
              <a:t>Marriage </a:t>
            </a:r>
            <a:r>
              <a:rPr lang="en-GB" sz="2800" dirty="0" smtClean="0">
                <a:latin typeface="Arial Narrow" panose="020B0606020202030204" pitchFamily="34" charset="0"/>
              </a:rPr>
              <a:t>is </a:t>
            </a:r>
            <a:r>
              <a:rPr lang="en-US" sz="2800" dirty="0" smtClean="0">
                <a:latin typeface="Arial Narrow" panose="020B0606020202030204" pitchFamily="34" charset="0"/>
              </a:rPr>
              <a:t>primarily </a:t>
            </a:r>
            <a:r>
              <a:rPr lang="en-GB" sz="2800" dirty="0">
                <a:latin typeface="Arial Narrow" panose="020B0606020202030204" pitchFamily="34" charset="0"/>
              </a:rPr>
              <a:t>made</a:t>
            </a:r>
            <a:r>
              <a:rPr lang="en-US" sz="2800" dirty="0">
                <a:latin typeface="Arial Narrow" panose="020B0606020202030204" pitchFamily="34" charset="0"/>
              </a:rPr>
              <a:t> of </a:t>
            </a:r>
            <a:r>
              <a:rPr lang="en-US" sz="2800" dirty="0" smtClean="0">
                <a:latin typeface="Arial Narrow" panose="020B0606020202030204" pitchFamily="34" charset="0"/>
              </a:rPr>
              <a:t>Godhead</a:t>
            </a:r>
            <a:r>
              <a:rPr lang="en-US" sz="2800" dirty="0">
                <a:latin typeface="Arial Narrow" panose="020B0606020202030204" pitchFamily="34" charset="0"/>
              </a:rPr>
              <a:t>, </a:t>
            </a:r>
            <a:r>
              <a:rPr lang="en-GB" sz="2800" dirty="0">
                <a:latin typeface="Arial Narrow" panose="020B0606020202030204" pitchFamily="34" charset="0"/>
              </a:rPr>
              <a:t>Husband and </a:t>
            </a:r>
            <a:r>
              <a:rPr lang="en-GB" sz="2800" dirty="0" smtClean="0">
                <a:latin typeface="Arial Narrow" panose="020B0606020202030204" pitchFamily="34" charset="0"/>
              </a:rPr>
              <a:t>Wife </a:t>
            </a:r>
          </a:p>
          <a:p>
            <a:pPr lvl="2">
              <a:buFont typeface="Wingdings" panose="05000000000000000000" pitchFamily="2" charset="2"/>
              <a:buChar char="§"/>
            </a:pPr>
            <a:r>
              <a:rPr lang="en-GB" sz="2800" dirty="0">
                <a:latin typeface="Arial Narrow" panose="020B0606020202030204" pitchFamily="34" charset="0"/>
              </a:rPr>
              <a:t>The leaving and cleaving must happen for a home to be </a:t>
            </a:r>
            <a:r>
              <a:rPr lang="en-GB" sz="2800" dirty="0" smtClean="0">
                <a:latin typeface="Arial Narrow" panose="020B0606020202030204" pitchFamily="34" charset="0"/>
              </a:rPr>
              <a:t>Godly. </a:t>
            </a:r>
            <a:r>
              <a:rPr lang="en-US" sz="2800" b="1" dirty="0" smtClean="0">
                <a:latin typeface="Arial Narrow" panose="020B0606020202030204" pitchFamily="34" charset="0"/>
              </a:rPr>
              <a:t>Matthew </a:t>
            </a:r>
            <a:r>
              <a:rPr lang="en-US" sz="2800" b="1" dirty="0" smtClean="0">
                <a:latin typeface="Arial Narrow" panose="020B0606020202030204" pitchFamily="34" charset="0"/>
              </a:rPr>
              <a:t>19:5-6, Psalms 45:10-11, </a:t>
            </a:r>
            <a:r>
              <a:rPr lang="en-GB" sz="2800" b="1" dirty="0" smtClean="0">
                <a:latin typeface="Arial Narrow" panose="020B0606020202030204" pitchFamily="34" charset="0"/>
              </a:rPr>
              <a:t>Genesis 2</a:t>
            </a:r>
          </a:p>
          <a:p>
            <a:pPr lvl="2">
              <a:buFont typeface="Wingdings" panose="05000000000000000000" pitchFamily="2" charset="2"/>
              <a:buChar char="§"/>
            </a:pPr>
            <a:endParaRPr lang="en-CA" sz="600" b="1" dirty="0" smtClean="0">
              <a:latin typeface="Arial Narrow" panose="020B0606020202030204" pitchFamily="34" charset="0"/>
            </a:endParaRPr>
          </a:p>
          <a:p>
            <a:pPr lvl="0"/>
            <a:r>
              <a:rPr lang="en-GB" sz="2800" dirty="0" smtClean="0">
                <a:latin typeface="Arial Narrow" panose="020B0606020202030204" pitchFamily="34" charset="0"/>
              </a:rPr>
              <a:t> </a:t>
            </a:r>
            <a:r>
              <a:rPr lang="en-GB" sz="2800" dirty="0">
                <a:latin typeface="Arial Narrow" panose="020B0606020202030204" pitchFamily="34" charset="0"/>
              </a:rPr>
              <a:t>Shame came to marriage when 3rd party got </a:t>
            </a:r>
            <a:r>
              <a:rPr lang="en-GB" sz="2800" dirty="0" smtClean="0">
                <a:latin typeface="Arial Narrow" panose="020B0606020202030204" pitchFamily="34" charset="0"/>
              </a:rPr>
              <a:t>involved. </a:t>
            </a:r>
            <a:r>
              <a:rPr lang="en-GB" sz="2800" b="1" dirty="0" smtClean="0">
                <a:latin typeface="Arial Narrow" panose="020B0606020202030204" pitchFamily="34" charset="0"/>
              </a:rPr>
              <a:t>Gen 3 and 4</a:t>
            </a:r>
          </a:p>
          <a:p>
            <a:pPr lvl="0"/>
            <a:endParaRPr lang="en-GB" sz="600" b="1" dirty="0" smtClean="0">
              <a:latin typeface="Arial Narrow" panose="020B0606020202030204" pitchFamily="34" charset="0"/>
            </a:endParaRPr>
          </a:p>
          <a:p>
            <a:r>
              <a:rPr lang="en-GB" sz="2800" dirty="0" smtClean="0">
                <a:latin typeface="Arial Narrow" panose="020B0606020202030204" pitchFamily="34" charset="0"/>
              </a:rPr>
              <a:t> Hence, couples </a:t>
            </a:r>
            <a:r>
              <a:rPr lang="en-GB" sz="2800" dirty="0">
                <a:latin typeface="Arial Narrow" panose="020B0606020202030204" pitchFamily="34" charset="0"/>
              </a:rPr>
              <a:t>must be very careful, vigilant, watchful and be fully </a:t>
            </a:r>
            <a:endParaRPr lang="en-GB" sz="2800" dirty="0" smtClean="0">
              <a:latin typeface="Arial Narrow" panose="020B0606020202030204" pitchFamily="34" charset="0"/>
            </a:endParaRPr>
          </a:p>
          <a:p>
            <a:pPr>
              <a:buNone/>
            </a:pPr>
            <a:r>
              <a:rPr lang="en-GB" sz="2800" dirty="0">
                <a:latin typeface="Arial Narrow" panose="020B0606020202030204" pitchFamily="34" charset="0"/>
              </a:rPr>
              <a:t> </a:t>
            </a:r>
            <a:r>
              <a:rPr lang="en-GB" sz="2800" dirty="0" smtClean="0">
                <a:latin typeface="Arial Narrow" panose="020B0606020202030204" pitchFamily="34" charset="0"/>
              </a:rPr>
              <a:t> prepared </a:t>
            </a:r>
            <a:r>
              <a:rPr lang="en-GB" sz="2800" dirty="0">
                <a:latin typeface="Arial Narrow" panose="020B0606020202030204" pitchFamily="34" charset="0"/>
              </a:rPr>
              <a:t>to handle 3</a:t>
            </a:r>
            <a:r>
              <a:rPr lang="en-GB" sz="2800" baseline="30000" dirty="0">
                <a:latin typeface="Arial Narrow" panose="020B0606020202030204" pitchFamily="34" charset="0"/>
              </a:rPr>
              <a:t>rd</a:t>
            </a:r>
            <a:r>
              <a:rPr lang="en-GB" sz="2800" dirty="0">
                <a:latin typeface="Arial Narrow" panose="020B0606020202030204" pitchFamily="34" charset="0"/>
              </a:rPr>
              <a:t> party </a:t>
            </a:r>
            <a:r>
              <a:rPr lang="en-GB" sz="2800" dirty="0" smtClean="0">
                <a:latin typeface="Arial Narrow" panose="020B0606020202030204" pitchFamily="34" charset="0"/>
              </a:rPr>
              <a:t>involvement</a:t>
            </a:r>
            <a:endParaRPr lang="en-CA" altLang="en-US" sz="2800" dirty="0">
              <a:latin typeface="Arial Narrow" panose="020B060602020203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-20638"/>
            <a:ext cx="9144000" cy="63094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en-US" altLang="en-US" sz="4000" b="1" u="sng" dirty="0" smtClean="0">
                <a:latin typeface="Arial Narrow" panose="020B0606020202030204" pitchFamily="34" charset="0"/>
              </a:rPr>
              <a:t>Outline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US" altLang="en-US" sz="2800" b="1" u="sng" dirty="0">
              <a:latin typeface="Arial Narrow" panose="020B060602020203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sz="2800" dirty="0" smtClean="0">
                <a:latin typeface="Arial Narrow" panose="020B0606020202030204" pitchFamily="34" charset="0"/>
              </a:rPr>
              <a:t>Managing relationship </a:t>
            </a:r>
            <a:r>
              <a:rPr lang="en-GB" sz="2800" dirty="0">
                <a:latin typeface="Arial Narrow" panose="020B0606020202030204" pitchFamily="34" charset="0"/>
              </a:rPr>
              <a:t>with Extended Family M</a:t>
            </a:r>
            <a:r>
              <a:rPr lang="en-GB" sz="2800" dirty="0" smtClean="0">
                <a:latin typeface="Arial Narrow" panose="020B0606020202030204" pitchFamily="34" charset="0"/>
              </a:rPr>
              <a:t>embers </a:t>
            </a:r>
            <a:r>
              <a:rPr lang="en-GB" sz="2800" dirty="0">
                <a:latin typeface="Arial Narrow" panose="020B0606020202030204" pitchFamily="34" charset="0"/>
              </a:rPr>
              <a:t>- Parents, In-laws, Siblings, </a:t>
            </a:r>
            <a:r>
              <a:rPr lang="en-GB" sz="2800" dirty="0" smtClean="0">
                <a:latin typeface="Arial Narrow" panose="020B0606020202030204" pitchFamily="34" charset="0"/>
              </a:rPr>
              <a:t>Uncles etc.</a:t>
            </a:r>
          </a:p>
          <a:p>
            <a:pPr marL="514350" lvl="0" indent="-514350">
              <a:buFont typeface="+mj-lt"/>
              <a:buAutoNum type="arabicPeriod"/>
            </a:pPr>
            <a:endParaRPr lang="en-CA" sz="1200" dirty="0">
              <a:latin typeface="Arial Narrow" panose="020B060602020203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sz="2800" dirty="0">
                <a:latin typeface="Arial Narrow" panose="020B0606020202030204" pitchFamily="34" charset="0"/>
              </a:rPr>
              <a:t>Managing </a:t>
            </a:r>
            <a:r>
              <a:rPr lang="en-GB" sz="2800" dirty="0" smtClean="0">
                <a:latin typeface="Arial Narrow" panose="020B0606020202030204" pitchFamily="34" charset="0"/>
              </a:rPr>
              <a:t>relationship </a:t>
            </a:r>
            <a:r>
              <a:rPr lang="en-GB" sz="2800" dirty="0">
                <a:latin typeface="Arial Narrow" panose="020B0606020202030204" pitchFamily="34" charset="0"/>
              </a:rPr>
              <a:t>with Children </a:t>
            </a:r>
            <a:r>
              <a:rPr lang="en-GB" sz="2800" dirty="0" smtClean="0">
                <a:latin typeface="Arial Narrow" panose="020B0606020202030204" pitchFamily="34" charset="0"/>
              </a:rPr>
              <a:t>- Nuclear </a:t>
            </a:r>
            <a:r>
              <a:rPr lang="en-GB" sz="2800" dirty="0">
                <a:latin typeface="Arial Narrow" panose="020B0606020202030204" pitchFamily="34" charset="0"/>
              </a:rPr>
              <a:t>Family </a:t>
            </a:r>
            <a:r>
              <a:rPr lang="en-GB" sz="2800" dirty="0" smtClean="0">
                <a:latin typeface="Arial Narrow" panose="020B0606020202030204" pitchFamily="34" charset="0"/>
              </a:rPr>
              <a:t>Members</a:t>
            </a:r>
          </a:p>
          <a:p>
            <a:pPr marL="514350" lvl="0" indent="-514350">
              <a:buFont typeface="+mj-lt"/>
              <a:buAutoNum type="arabicPeriod"/>
            </a:pPr>
            <a:endParaRPr lang="en-CA" sz="1200" dirty="0"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latin typeface="Arial Narrow" panose="020B0606020202030204" pitchFamily="34" charset="0"/>
              </a:rPr>
              <a:t>Managing relationship with </a:t>
            </a:r>
            <a:r>
              <a:rPr lang="en-US" sz="2800" dirty="0" smtClean="0">
                <a:latin typeface="Arial Narrow" panose="020B0606020202030204" pitchFamily="34" charset="0"/>
              </a:rPr>
              <a:t>Non Family </a:t>
            </a:r>
            <a:r>
              <a:rPr lang="en-US" sz="2800" dirty="0">
                <a:latin typeface="Arial Narrow" panose="020B0606020202030204" pitchFamily="34" charset="0"/>
              </a:rPr>
              <a:t>Members </a:t>
            </a:r>
            <a:r>
              <a:rPr lang="en-US" sz="2800" dirty="0" smtClean="0">
                <a:latin typeface="Arial Narrow" panose="020B0606020202030204" pitchFamily="34" charset="0"/>
              </a:rPr>
              <a:t>- Friends</a:t>
            </a:r>
            <a:r>
              <a:rPr lang="en-US" sz="2800" dirty="0">
                <a:latin typeface="Arial Narrow" panose="020B0606020202030204" pitchFamily="34" charset="0"/>
              </a:rPr>
              <a:t>, </a:t>
            </a:r>
            <a:r>
              <a:rPr lang="en-US" sz="2800" dirty="0" smtClean="0">
                <a:latin typeface="Arial Narrow" panose="020B0606020202030204" pitchFamily="34" charset="0"/>
              </a:rPr>
              <a:t>Work</a:t>
            </a:r>
            <a:r>
              <a:rPr lang="en-US" sz="2800" dirty="0">
                <a:latin typeface="Arial Narrow" panose="020B0606020202030204" pitchFamily="34" charset="0"/>
              </a:rPr>
              <a:t>, Ministry, Brethren, TV, </a:t>
            </a:r>
            <a:r>
              <a:rPr lang="en-US" sz="2800" dirty="0" smtClean="0">
                <a:latin typeface="Arial Narrow" panose="020B0606020202030204" pitchFamily="34" charset="0"/>
              </a:rPr>
              <a:t>Phone, Football, </a:t>
            </a:r>
            <a:r>
              <a:rPr lang="en-US" sz="2800" dirty="0" smtClean="0">
                <a:latin typeface="Arial Narrow" panose="020B0606020202030204" pitchFamily="34" charset="0"/>
              </a:rPr>
              <a:t>Cricket etc</a:t>
            </a:r>
            <a:r>
              <a:rPr lang="en-US" sz="2800" dirty="0" smtClean="0">
                <a:latin typeface="Arial Narrow" panose="020B0606020202030204" pitchFamily="34" charset="0"/>
              </a:rPr>
              <a:t>.</a:t>
            </a:r>
            <a:endParaRPr lang="en-CA" sz="2800" dirty="0">
              <a:latin typeface="Arial Narrow" panose="020B060602020203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endParaRPr lang="en-CA" sz="1200" dirty="0">
              <a:latin typeface="Arial Narrow" panose="020B060602020203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sz="2800" dirty="0">
                <a:latin typeface="Arial Narrow" panose="020B0606020202030204" pitchFamily="34" charset="0"/>
              </a:rPr>
              <a:t>Handling Marital Challenges that are related to </a:t>
            </a:r>
            <a:r>
              <a:rPr lang="en-GB" sz="2800" dirty="0" smtClean="0">
                <a:latin typeface="Arial Narrow" panose="020B0606020202030204" pitchFamily="34" charset="0"/>
              </a:rPr>
              <a:t>relationships with </a:t>
            </a:r>
            <a:r>
              <a:rPr lang="en-GB" sz="2800" dirty="0">
                <a:latin typeface="Arial Narrow" panose="020B0606020202030204" pitchFamily="34" charset="0"/>
              </a:rPr>
              <a:t>Children, Extended </a:t>
            </a:r>
            <a:r>
              <a:rPr lang="en-GB" sz="2800" dirty="0" smtClean="0">
                <a:latin typeface="Arial Narrow" panose="020B0606020202030204" pitchFamily="34" charset="0"/>
              </a:rPr>
              <a:t>Family members and Others.</a:t>
            </a:r>
            <a:endParaRPr lang="en-CA" sz="2800" dirty="0"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GB" sz="2800" dirty="0" smtClean="0">
              <a:latin typeface="Arial Narrow" panose="020B0606020202030204" pitchFamily="34" charset="0"/>
            </a:endParaRPr>
          </a:p>
          <a:p>
            <a:pPr lvl="2">
              <a:buFont typeface="Wingdings" panose="05000000000000000000" pitchFamily="2" charset="2"/>
              <a:buChar char="§"/>
            </a:pPr>
            <a:endParaRPr lang="en-CA" sz="600" b="1" dirty="0" smtClean="0">
              <a:latin typeface="Arial Narrow" panose="020B0606020202030204" pitchFamily="34" charset="0"/>
            </a:endParaRPr>
          </a:p>
          <a:p>
            <a:pPr>
              <a:buNone/>
            </a:pPr>
            <a:endParaRPr lang="en-CA" altLang="en-US" sz="28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86921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20619"/>
            <a:ext cx="9144000" cy="717119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en-GB" sz="4800" dirty="0" smtClean="0">
              <a:latin typeface="+mj-lt"/>
            </a:endParaRPr>
          </a:p>
          <a:p>
            <a:pPr algn="ctr">
              <a:defRPr/>
            </a:pPr>
            <a:r>
              <a:rPr lang="en-GB" sz="8000" dirty="0" smtClean="0">
                <a:latin typeface="+mj-lt"/>
              </a:rPr>
              <a:t>Couples </a:t>
            </a:r>
            <a:r>
              <a:rPr lang="en-GB" sz="8000" dirty="0">
                <a:latin typeface="+mj-lt"/>
              </a:rPr>
              <a:t>Relationship with Extended </a:t>
            </a:r>
            <a:r>
              <a:rPr lang="en-GB" sz="8000" dirty="0" smtClean="0">
                <a:latin typeface="+mj-lt"/>
              </a:rPr>
              <a:t>Families Members</a:t>
            </a:r>
            <a:endParaRPr lang="en-GB" sz="8000" dirty="0">
              <a:latin typeface="+mj-lt"/>
            </a:endParaRPr>
          </a:p>
          <a:p>
            <a:pPr algn="ctr">
              <a:defRPr/>
            </a:pPr>
            <a:endParaRPr lang="en-CA" sz="8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7930"/>
            <a:ext cx="9144000" cy="672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2800" u="sng" dirty="0"/>
              <a:t>Couples Relationship with Extended </a:t>
            </a:r>
            <a:r>
              <a:rPr lang="en-GB" sz="2800" u="sng" dirty="0" smtClean="0"/>
              <a:t>Family </a:t>
            </a:r>
            <a:r>
              <a:rPr lang="en-GB" sz="2800" u="sng" dirty="0"/>
              <a:t>Members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This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is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usually the first group you are exposed to after your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marriage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by the nature of their divine connection to you.</a:t>
            </a:r>
            <a:endParaRPr lang="en-US" sz="28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You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must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consciously leave your extended family and cleave to 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your spouse. </a:t>
            </a:r>
            <a:r>
              <a:rPr lang="en-GB" sz="2800" b="1" dirty="0">
                <a:solidFill>
                  <a:srgbClr val="000000"/>
                </a:solidFill>
                <a:latin typeface="Arial Narrow" panose="020B0606020202030204" pitchFamily="34" charset="0"/>
              </a:rPr>
              <a:t>Gen. </a:t>
            </a:r>
            <a:r>
              <a:rPr lang="en-GB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2:24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, </a:t>
            </a:r>
            <a:r>
              <a:rPr lang="en-US" sz="2800" b="1" dirty="0">
                <a:latin typeface="Arial Narrow" panose="020B0606020202030204" pitchFamily="34" charset="0"/>
              </a:rPr>
              <a:t>Matthew 19:5-6, Psalms 45:10-11</a:t>
            </a:r>
            <a:endParaRPr lang="en-GB" sz="28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They have limited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roles to play in your 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marriage which they must not be denied of, else you are looking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for big trouble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. </a:t>
            </a:r>
            <a:r>
              <a:rPr lang="en-GB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Ruth 1:16</a:t>
            </a:r>
            <a:endParaRPr lang="en-CA" sz="2800" b="1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Your family members should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be at liberty to advice you but not to force you to comply. </a:t>
            </a:r>
            <a:endParaRPr lang="en-US" sz="28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Treat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you 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parents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and 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in-laws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with respect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, dignity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 and 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honour. </a:t>
            </a:r>
            <a:r>
              <a:rPr lang="en-US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Deuteronomy 5:16, 1 </a:t>
            </a:r>
            <a:r>
              <a:rPr lang="en-US" sz="2800" b="1" dirty="0">
                <a:solidFill>
                  <a:srgbClr val="000000"/>
                </a:solidFill>
                <a:latin typeface="Arial Narrow" panose="020B0606020202030204" pitchFamily="34" charset="0"/>
              </a:rPr>
              <a:t>Timothy </a:t>
            </a:r>
            <a:r>
              <a:rPr lang="en-US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5:4</a:t>
            </a:r>
          </a:p>
          <a:p>
            <a:pPr marL="514350" indent="-514350">
              <a:buFont typeface="+mj-lt"/>
              <a:buAutoNum type="arabicPeriod"/>
            </a:pP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Never delegate authority in your marriage to anybody </a:t>
            </a:r>
            <a:r>
              <a:rPr lang="en-GB" sz="2500" b="1" dirty="0" err="1" smtClean="0">
                <a:solidFill>
                  <a:srgbClr val="000000"/>
                </a:solidFill>
                <a:latin typeface="Arial Narrow" panose="020B0606020202030204" pitchFamily="34" charset="0"/>
              </a:rPr>
              <a:t>Eph</a:t>
            </a:r>
            <a:r>
              <a:rPr lang="en-GB" sz="25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 5:21-33</a:t>
            </a:r>
            <a:endParaRPr lang="en-CA" sz="2500" b="1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Discuss, agree and establish clear mode of support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and interaction with 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your parents and siblings. </a:t>
            </a:r>
            <a:r>
              <a:rPr lang="en-US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1 Timothy 5:8</a:t>
            </a:r>
            <a:endParaRPr lang="en-GB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0703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6350"/>
            <a:ext cx="9144000" cy="686341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en-GB" sz="8000" dirty="0" smtClean="0">
              <a:latin typeface="+mj-lt"/>
            </a:endParaRPr>
          </a:p>
          <a:p>
            <a:pPr algn="ctr">
              <a:defRPr/>
            </a:pPr>
            <a:r>
              <a:rPr lang="en-GB" sz="8000" dirty="0" smtClean="0">
                <a:latin typeface="+mj-lt"/>
              </a:rPr>
              <a:t>Couples </a:t>
            </a:r>
            <a:r>
              <a:rPr lang="en-GB" sz="8000" dirty="0">
                <a:latin typeface="+mj-lt"/>
              </a:rPr>
              <a:t>Relationship with </a:t>
            </a:r>
            <a:r>
              <a:rPr lang="en-GB" sz="8000" dirty="0" smtClean="0">
                <a:latin typeface="+mj-lt"/>
              </a:rPr>
              <a:t>Children</a:t>
            </a:r>
          </a:p>
          <a:p>
            <a:pPr algn="ctr">
              <a:defRPr/>
            </a:pPr>
            <a:endParaRPr lang="en-GB" sz="4400" dirty="0">
              <a:latin typeface="+mj-lt"/>
            </a:endParaRPr>
          </a:p>
          <a:p>
            <a:pPr algn="ctr">
              <a:defRPr/>
            </a:pPr>
            <a:endParaRPr lang="en-CA" sz="72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7930"/>
            <a:ext cx="9144000" cy="672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2800" b="1" u="sng" dirty="0" smtClean="0"/>
              <a:t>Managing Relationship </a:t>
            </a:r>
            <a:r>
              <a:rPr lang="en-GB" sz="2800" b="1" u="sng" dirty="0"/>
              <a:t>with </a:t>
            </a:r>
            <a:r>
              <a:rPr lang="en-GB" sz="2800" b="1" u="sng" dirty="0" smtClean="0"/>
              <a:t>Children</a:t>
            </a:r>
          </a:p>
          <a:p>
            <a:pPr algn="ctr">
              <a:buNone/>
            </a:pPr>
            <a:endParaRPr lang="en-GB" sz="2400" b="1" u="sng" dirty="0"/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Children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are God’s agenda for marriage as a means of filling the whole earth. Gen.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1:28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endParaRPr lang="en-CA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God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desire that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couples have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and raise Godly children.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Mal. 2:15</a:t>
            </a: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endParaRPr lang="en-US" sz="28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Children are special gift from God to couples as caretakers and to make them happy and never ashamed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Psalm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127:3-5 </a:t>
            </a:r>
            <a:endParaRPr lang="en-US" sz="28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endParaRPr lang="en-US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Couples must be fully prepared for their arrival</a:t>
            </a: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endParaRPr lang="en-GB" sz="28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Couples are charged with specific roles to play as God’s Caretakers to the children:</a:t>
            </a:r>
            <a:endParaRPr lang="en-CA" sz="28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buFont typeface="+mj-lt"/>
              <a:buAutoNum type="arabicPeriod"/>
            </a:pPr>
            <a:endParaRPr lang="en-GB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08218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7930"/>
            <a:ext cx="9144000" cy="655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2800" b="1" u="sng" dirty="0" smtClean="0"/>
              <a:t>Managing Relationship </a:t>
            </a:r>
            <a:r>
              <a:rPr lang="en-GB" sz="2800" b="1" u="sng" dirty="0"/>
              <a:t>with </a:t>
            </a:r>
            <a:r>
              <a:rPr lang="en-GB" sz="2800" b="1" u="sng" dirty="0" smtClean="0"/>
              <a:t>Children</a:t>
            </a:r>
          </a:p>
          <a:p>
            <a:pPr marL="514350" indent="-514350">
              <a:spcBef>
                <a:spcPts val="0"/>
              </a:spcBef>
              <a:buFont typeface="+mj-lt"/>
              <a:buAutoNum type="alphaLcPeriod"/>
            </a:pP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Give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them prophetic names that will help them to fulfill God's purpose for their life.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Psalms 11:3,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Prov. 22:1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, 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Eccl.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7:1</a:t>
            </a:r>
            <a:endParaRPr lang="en-US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spcBef>
                <a:spcPts val="0"/>
              </a:spcBef>
              <a:buFont typeface="+mj-lt"/>
              <a:buAutoNum type="alphaLcPeriod"/>
            </a:pP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Dedicate them to the Lord.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Gen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.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22,1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Sam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2:21-28, Luke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2:21-40</a:t>
            </a:r>
          </a:p>
          <a:p>
            <a:pPr marL="514350" lvl="1" indent="-514350">
              <a:spcBef>
                <a:spcPts val="0"/>
              </a:spcBef>
              <a:buFont typeface="+mj-lt"/>
              <a:buAutoNum type="alphaLcPeriod"/>
            </a:pPr>
            <a:r>
              <a:rPr lang="en-US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Lead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them to Christ as they mature to understand salvation </a:t>
            </a:r>
            <a:r>
              <a:rPr lang="en-US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 message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. </a:t>
            </a:r>
            <a:r>
              <a:rPr lang="en-US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John 15:16</a:t>
            </a:r>
            <a:endParaRPr lang="en-CA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spcBef>
                <a:spcPts val="0"/>
              </a:spcBef>
              <a:buFont typeface="+mj-lt"/>
              <a:buAutoNum type="alphaL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Teac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h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 and Instruct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 them on everything - Spiritual and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Physical. Prov. 22:6, </a:t>
            </a:r>
            <a:r>
              <a:rPr lang="en-US" sz="2800" dirty="0" smtClean="0">
                <a:latin typeface="Arial Narrow" panose="020B0606020202030204" pitchFamily="34" charset="0"/>
              </a:rPr>
              <a:t>Gen</a:t>
            </a:r>
            <a:r>
              <a:rPr lang="en-US" sz="2800" dirty="0">
                <a:latin typeface="Arial Narrow" panose="020B0606020202030204" pitchFamily="34" charset="0"/>
              </a:rPr>
              <a:t>. </a:t>
            </a:r>
            <a:r>
              <a:rPr lang="en-US" sz="2800" dirty="0">
                <a:latin typeface="Arial Narrow" panose="020B0606020202030204" pitchFamily="34" charset="0"/>
              </a:rPr>
              <a:t>18:19, </a:t>
            </a:r>
            <a:r>
              <a:rPr lang="en-GB" sz="2800" dirty="0">
                <a:latin typeface="Arial Narrow" panose="020B0606020202030204" pitchFamily="34" charset="0"/>
              </a:rPr>
              <a:t>Deut. </a:t>
            </a:r>
            <a:r>
              <a:rPr lang="en-GB" sz="2800" dirty="0" smtClean="0">
                <a:latin typeface="Arial Narrow" panose="020B0606020202030204" pitchFamily="34" charset="0"/>
              </a:rPr>
              <a:t>6:6-9</a:t>
            </a:r>
          </a:p>
          <a:p>
            <a:pPr marL="514350" lvl="1" indent="-514350">
              <a:spcBef>
                <a:spcPts val="0"/>
              </a:spcBef>
              <a:buFont typeface="+mj-lt"/>
              <a:buAutoNum type="alphaLcPeriod"/>
            </a:pP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Correct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and Disciple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 them appropriately on </a:t>
            </a:r>
            <a:r>
              <a:rPr lang="en-US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everything. Prov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. </a:t>
            </a:r>
            <a:r>
              <a:rPr lang="en-US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 19:18, 29:17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, </a:t>
            </a:r>
            <a:r>
              <a:rPr lang="en-US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13:24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, 2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Sam. 13.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1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K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ing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2:1-4,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Gen:49 </a:t>
            </a:r>
          </a:p>
          <a:p>
            <a:pPr marL="514350" lvl="1" indent="-514350">
              <a:spcBef>
                <a:spcPts val="0"/>
              </a:spcBef>
              <a:buFont typeface="+mj-lt"/>
              <a:buAutoNum type="alphaLcPeriod"/>
            </a:pP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Pray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for them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,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 with them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 and allow them to pray. </a:t>
            </a:r>
            <a:endParaRPr lang="en-CA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1" indent="-514350">
              <a:spcBef>
                <a:spcPts val="0"/>
              </a:spcBef>
              <a:buFont typeface="+mj-lt"/>
              <a:buAutoNum type="alphaLcPeriod"/>
            </a:pP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Encourage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them to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pursue and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achieve their God given goal</a:t>
            </a:r>
            <a:endParaRPr lang="en-CA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1" indent="-514350">
              <a:spcBef>
                <a:spcPts val="0"/>
              </a:spcBef>
              <a:buFont typeface="+mj-lt"/>
              <a:buAutoNum type="alphaLcPeriod"/>
            </a:pP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Be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their </a:t>
            </a: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friend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,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be available and </a:t>
            </a: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approachable.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James 2:23</a:t>
            </a:r>
            <a:endParaRPr lang="en-CA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1" indent="-514350">
              <a:spcBef>
                <a:spcPts val="0"/>
              </a:spcBef>
              <a:buFont typeface="+mj-lt"/>
              <a:buAutoNum type="alphaLcPeriod"/>
            </a:pP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Do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not provoke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them.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 Ephesians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6:4, Gen. 25, 37</a:t>
            </a:r>
          </a:p>
          <a:p>
            <a:pPr marL="514350" lvl="1" indent="-514350">
              <a:spcBef>
                <a:spcPts val="0"/>
              </a:spcBef>
              <a:buFont typeface="+mj-lt"/>
              <a:buAutoNum type="alphaLcPeriod"/>
            </a:pP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Be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their </a:t>
            </a: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role model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and </a:t>
            </a: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good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e</a:t>
            </a: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xample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to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follow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Jer. </a:t>
            </a:r>
            <a:r>
              <a:rPr lang="en-US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35</a:t>
            </a:r>
            <a:endParaRPr lang="en-GB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9974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7930"/>
            <a:ext cx="9144000" cy="667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2800" b="1" u="sng" dirty="0"/>
              <a:t>Managing Relationship with Children</a:t>
            </a: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Parents 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- Pre-Teen</a:t>
            </a:r>
            <a:endParaRPr lang="en-CA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1314450" lvl="2" indent="-5143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Create quality time to play with and be with them</a:t>
            </a:r>
            <a:endParaRPr lang="en-CA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1314450" lvl="2" indent="-5143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Any value you fail to plant in them at this age can no longer be planted after age </a:t>
            </a: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10.</a:t>
            </a:r>
            <a:endParaRPr lang="en-CA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1314450" lvl="2" indent="-5143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You are their hero this time and please make great use of it</a:t>
            </a:r>
            <a:endParaRPr lang="en-CA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Parents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- Teenagers </a:t>
            </a:r>
            <a:endParaRPr lang="en-CA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lvl="2" indent="-330200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1262063" algn="l"/>
              </a:tabLst>
            </a:pP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  Be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their intimate </a:t>
            </a: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friends,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 trusted mentor and coach</a:t>
            </a:r>
            <a:endParaRPr lang="en-GB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1262063" lvl="2" indent="-449263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1262063" algn="l"/>
              </a:tabLst>
            </a:pP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Encourage </a:t>
            </a: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them to check with you and involve you before taking any critical decision in </a:t>
            </a: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life.</a:t>
            </a:r>
            <a:endParaRPr lang="en-CA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Parents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-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Unmarried Adult </a:t>
            </a:r>
            <a:endParaRPr lang="en-CA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1314450" lvl="2" indent="-5143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Guide them in making choices. Respect their Godly desires. </a:t>
            </a:r>
            <a:endParaRPr lang="en-CA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1314450" lvl="2" indent="-5143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Follow Biblical principle </a:t>
            </a:r>
            <a:r>
              <a:rPr lang="en-US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and not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any cultural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requirements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that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are against the bible. </a:t>
            </a:r>
            <a:r>
              <a:rPr lang="en-US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Proverbs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18:22</a:t>
            </a:r>
            <a:endParaRPr lang="en-CA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Parents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-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 Married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Adult </a:t>
            </a:r>
            <a:endParaRPr lang="en-CA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1314450" lvl="2" indent="-5143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Advise them but not force them </a:t>
            </a:r>
            <a:r>
              <a:rPr lang="en-US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- </a:t>
            </a:r>
            <a:r>
              <a:rPr lang="en-US" dirty="0">
                <a:solidFill>
                  <a:srgbClr val="000000"/>
                </a:solidFill>
                <a:latin typeface="Arial Narrow" panose="020B0606020202030204" pitchFamily="34" charset="0"/>
              </a:rPr>
              <a:t>know and respect your limit. </a:t>
            </a:r>
            <a:endParaRPr lang="en-CA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1314450" lvl="2" indent="-5143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GB" dirty="0">
                <a:solidFill>
                  <a:srgbClr val="000000"/>
                </a:solidFill>
                <a:latin typeface="Arial Narrow" panose="020B0606020202030204" pitchFamily="34" charset="0"/>
              </a:rPr>
              <a:t>Allow them to build their home and not you running it for </a:t>
            </a:r>
            <a:r>
              <a:rPr lang="en-GB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them</a:t>
            </a:r>
            <a:endParaRPr lang="en-GB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152856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4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34920"/>
            <a:ext cx="9144000" cy="717119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en-GB" sz="5400" dirty="0" smtClean="0">
              <a:latin typeface="+mj-lt"/>
            </a:endParaRPr>
          </a:p>
          <a:p>
            <a:pPr algn="ctr">
              <a:defRPr/>
            </a:pPr>
            <a:r>
              <a:rPr lang="en-GB" sz="8000" dirty="0" smtClean="0">
                <a:latin typeface="+mj-lt"/>
              </a:rPr>
              <a:t>Couples </a:t>
            </a:r>
            <a:r>
              <a:rPr lang="en-GB" sz="8000" dirty="0">
                <a:latin typeface="+mj-lt"/>
              </a:rPr>
              <a:t>Relationship with Non Family Members</a:t>
            </a:r>
          </a:p>
          <a:p>
            <a:pPr algn="ctr">
              <a:defRPr/>
            </a:pPr>
            <a:endParaRPr lang="en-CA" sz="8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7930"/>
            <a:ext cx="9144000" cy="75035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2800" b="1" u="sng" dirty="0"/>
              <a:t>Couples Relationship with </a:t>
            </a:r>
            <a:r>
              <a:rPr lang="en-GB" sz="2800" b="1" u="sng" dirty="0" smtClean="0"/>
              <a:t>Non Family </a:t>
            </a:r>
            <a:r>
              <a:rPr lang="en-GB" sz="2800" b="1" u="sng" dirty="0"/>
              <a:t>Members</a:t>
            </a: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This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group is by choice unlike family 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members</a:t>
            </a:r>
            <a:r>
              <a:rPr lang="en-GB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. Prov. 22:24, 16:28</a:t>
            </a: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Actively involve your spouse in all 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relationships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outside your marriage.</a:t>
            </a:r>
            <a:endParaRPr lang="en-CA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Define your stand about relationship with anybody outside your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marriage. </a:t>
            </a:r>
            <a:r>
              <a:rPr lang="en-US" sz="2800" b="1" dirty="0">
                <a:solidFill>
                  <a:srgbClr val="000000"/>
                </a:solidFill>
                <a:latin typeface="Arial Narrow" panose="020B0606020202030204" pitchFamily="34" charset="0"/>
              </a:rPr>
              <a:t>Proverb 27:12 </a:t>
            </a:r>
            <a:endParaRPr lang="en-US" sz="2800" b="1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Never treat any 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man/woman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better than 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your </a:t>
            </a: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spouse</a:t>
            </a:r>
            <a:endParaRPr lang="en-CA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Don’t delegate your role to your spouse to another </a:t>
            </a:r>
            <a:r>
              <a:rPr lang="en-GB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person. </a:t>
            </a:r>
            <a:r>
              <a:rPr lang="en-GB" sz="2800" b="1" dirty="0">
                <a:solidFill>
                  <a:srgbClr val="000000"/>
                </a:solidFill>
                <a:latin typeface="Arial Narrow" panose="020B0606020202030204" pitchFamily="34" charset="0"/>
              </a:rPr>
              <a:t>Proverbs 5</a:t>
            </a: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Do not compare your spouse with others. </a:t>
            </a:r>
            <a:endParaRPr lang="en-US" sz="28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Do not use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phone, TV, </a:t>
            </a: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cooking, child care to tactically avoid spending much desired time with your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spouse. </a:t>
            </a:r>
            <a:r>
              <a:rPr lang="en-US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Gen</a:t>
            </a:r>
            <a:r>
              <a:rPr lang="en-US" sz="2800" b="1" dirty="0">
                <a:solidFill>
                  <a:srgbClr val="000000"/>
                </a:solidFill>
                <a:latin typeface="Arial Narrow" panose="020B0606020202030204" pitchFamily="34" charset="0"/>
              </a:rPr>
              <a:t>. 26:28</a:t>
            </a: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Do not allow your job /company to steal you away from your spouse and 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children.</a:t>
            </a:r>
            <a:endParaRPr lang="en-CA" sz="2800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GB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Keep personal problems personal. </a:t>
            </a:r>
            <a:r>
              <a:rPr lang="en-GB" sz="2800" b="1" dirty="0">
                <a:solidFill>
                  <a:srgbClr val="000000"/>
                </a:solidFill>
                <a:latin typeface="Arial Narrow" panose="020B0606020202030204" pitchFamily="34" charset="0"/>
              </a:rPr>
              <a:t>Prov. 11:13</a:t>
            </a:r>
          </a:p>
          <a:p>
            <a:pPr marL="514350" indent="-514350">
              <a:buFont typeface="+mj-lt"/>
              <a:buAutoNum type="arabicPeriod"/>
            </a:pPr>
            <a:endParaRPr lang="en-US" sz="28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1880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-22226"/>
            <a:ext cx="9144000" cy="6771084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endParaRPr lang="en-GB" sz="4000" dirty="0" smtClean="0">
              <a:latin typeface="+mj-lt"/>
            </a:endParaRPr>
          </a:p>
          <a:p>
            <a:pPr algn="ctr">
              <a:defRPr/>
            </a:pPr>
            <a:r>
              <a:rPr lang="en-GB" sz="6500" dirty="0" smtClean="0">
                <a:latin typeface="+mj-lt"/>
              </a:rPr>
              <a:t>Handling Marital Challenges </a:t>
            </a:r>
          </a:p>
          <a:p>
            <a:pPr algn="ctr">
              <a:defRPr/>
            </a:pPr>
            <a:r>
              <a:rPr lang="en-GB" sz="6500" dirty="0" smtClean="0">
                <a:latin typeface="+mj-lt"/>
              </a:rPr>
              <a:t>that </a:t>
            </a:r>
            <a:r>
              <a:rPr lang="en-GB" sz="6500" dirty="0" smtClean="0"/>
              <a:t>are </a:t>
            </a:r>
            <a:r>
              <a:rPr lang="en-GB" sz="6500" dirty="0"/>
              <a:t>related to relationships with Children, Extended Family members and Others</a:t>
            </a:r>
            <a:endParaRPr lang="en-CA" sz="65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360610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7930"/>
            <a:ext cx="9144000" cy="621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2800" b="1" u="sng" dirty="0" smtClean="0"/>
              <a:t>Handling Marital Challenges</a:t>
            </a:r>
            <a:endParaRPr lang="en-GB" sz="2800" b="1" u="sng" dirty="0"/>
          </a:p>
          <a:p>
            <a:pPr marL="514350" indent="-514350">
              <a:buFont typeface="+mj-lt"/>
              <a:buAutoNum type="arabicPeriod"/>
            </a:pP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Be ready to forgive yourself, your spouse, your children, your family members and others for any hurt you may suffer as a result of your relationship with them. </a:t>
            </a:r>
            <a:r>
              <a:rPr lang="en-US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Matt.18:21-22</a:t>
            </a:r>
            <a:r>
              <a:rPr lang="en-US" sz="2800" b="1" dirty="0">
                <a:solidFill>
                  <a:srgbClr val="000000"/>
                </a:solidFill>
                <a:latin typeface="Arial Narrow" panose="020B0606020202030204" pitchFamily="34" charset="0"/>
              </a:rPr>
              <a:t>, Luke </a:t>
            </a:r>
            <a:r>
              <a:rPr lang="en-US" sz="2800" b="1" dirty="0">
                <a:solidFill>
                  <a:srgbClr val="000000"/>
                </a:solidFill>
                <a:latin typeface="Arial Narrow" panose="020B0606020202030204" pitchFamily="34" charset="0"/>
              </a:rPr>
              <a:t>17:3-4 </a:t>
            </a:r>
            <a:endParaRPr lang="en-US" sz="2800" b="1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514350" lvl="0" indent="-514350">
              <a:buFont typeface="+mj-lt"/>
              <a:buAutoNum type="arabicPeriod"/>
            </a:pPr>
            <a:r>
              <a:rPr lang="en-US" sz="2800" dirty="0">
                <a:solidFill>
                  <a:srgbClr val="000000"/>
                </a:solidFill>
                <a:latin typeface="Arial Narrow" panose="020B0606020202030204" pitchFamily="34" charset="0"/>
              </a:rPr>
              <a:t>Watch out for danger signs, discuss them with your spouse and immediately make all necessary correction and adjustment</a:t>
            </a:r>
            <a:r>
              <a:rPr lang="en-US" sz="2800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.</a:t>
            </a:r>
          </a:p>
          <a:p>
            <a:pPr marL="514350" lvl="0" indent="-514350">
              <a:buFont typeface="+mj-lt"/>
              <a:buAutoNum type="arabicPeriod"/>
            </a:pPr>
            <a:r>
              <a:rPr lang="en-US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General solution to all </a:t>
            </a:r>
            <a:r>
              <a:rPr lang="en-US" sz="2800" b="1" dirty="0">
                <a:solidFill>
                  <a:srgbClr val="000000"/>
                </a:solidFill>
                <a:latin typeface="Arial Narrow" panose="020B0606020202030204" pitchFamily="34" charset="0"/>
              </a:rPr>
              <a:t>c</a:t>
            </a:r>
            <a:r>
              <a:rPr lang="en-US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hallenges </a:t>
            </a:r>
          </a:p>
          <a:p>
            <a:pPr marL="857250" lvl="1" indent="-514350"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 Narrow" panose="020B0606020202030204" pitchFamily="34" charset="0"/>
              </a:rPr>
              <a:t>Prevention is better than cure. Follow Biblical principles</a:t>
            </a:r>
          </a:p>
          <a:p>
            <a:pPr marL="857250" lvl="1" indent="-514350"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 Narrow" panose="020B0606020202030204" pitchFamily="34" charset="0"/>
              </a:rPr>
              <a:t>Do not wait until the problem get worse before you seek for Godly solution</a:t>
            </a:r>
          </a:p>
          <a:p>
            <a:pPr marL="857250" lvl="1" indent="-514350"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 Narrow" panose="020B0606020202030204" pitchFamily="34" charset="0"/>
              </a:rPr>
              <a:t>Have </a:t>
            </a:r>
            <a:r>
              <a:rPr lang="en-US" dirty="0">
                <a:latin typeface="Arial Narrow" panose="020B0606020202030204" pitchFamily="34" charset="0"/>
              </a:rPr>
              <a:t>open and sincere discussion about the problem for common understanding (spiritual and physical) and jointly proffer way out to overcome it.</a:t>
            </a:r>
            <a:endParaRPr lang="en-CA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5757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5952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2800" b="1" u="sng" dirty="0" smtClean="0"/>
              <a:t>Handling Marital Challenges</a:t>
            </a:r>
            <a:endParaRPr lang="en-GB" sz="2800" b="1" u="sng" dirty="0"/>
          </a:p>
          <a:p>
            <a:pPr marL="514350" indent="-514350">
              <a:buFont typeface="Wingdings" panose="05000000000000000000" pitchFamily="2" charset="2"/>
              <a:buChar char="§"/>
            </a:pPr>
            <a:endParaRPr lang="en-US" sz="1050" dirty="0" smtClean="0">
              <a:latin typeface="Arial Narrow" panose="020B0606020202030204" pitchFamily="34" charset="0"/>
            </a:endParaRPr>
          </a:p>
          <a:p>
            <a:pPr marL="514350" indent="-514350"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rial Narrow" panose="020B0606020202030204" pitchFamily="34" charset="0"/>
              </a:rPr>
              <a:t>Go </a:t>
            </a:r>
            <a:r>
              <a:rPr lang="en-US" sz="2800" dirty="0">
                <a:latin typeface="Arial Narrow" panose="020B0606020202030204" pitchFamily="34" charset="0"/>
              </a:rPr>
              <a:t>to God </a:t>
            </a:r>
            <a:r>
              <a:rPr lang="en-US" sz="2800" dirty="0" smtClean="0">
                <a:latin typeface="Arial Narrow" panose="020B0606020202030204" pitchFamily="34" charset="0"/>
              </a:rPr>
              <a:t>for help with persistent prayer and fasting. </a:t>
            </a:r>
            <a:r>
              <a:rPr lang="en-US" sz="2800" b="1" dirty="0" smtClean="0">
                <a:latin typeface="Arial Narrow" panose="020B0606020202030204" pitchFamily="34" charset="0"/>
              </a:rPr>
              <a:t>Psalms 50:15, Ps</a:t>
            </a:r>
            <a:r>
              <a:rPr lang="en-US" sz="2800" b="1" dirty="0">
                <a:latin typeface="Arial Narrow" panose="020B0606020202030204" pitchFamily="34" charset="0"/>
              </a:rPr>
              <a:t>. </a:t>
            </a:r>
            <a:r>
              <a:rPr lang="en-US" sz="2800" b="1" dirty="0" smtClean="0">
                <a:latin typeface="Arial Narrow" panose="020B0606020202030204" pitchFamily="34" charset="0"/>
              </a:rPr>
              <a:t>91:15</a:t>
            </a:r>
          </a:p>
          <a:p>
            <a:pPr marL="514350" indent="-514350"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rial Narrow" panose="020B0606020202030204" pitchFamily="34" charset="0"/>
              </a:rPr>
              <a:t>Diligent search of the word of God for way out. </a:t>
            </a:r>
            <a:r>
              <a:rPr lang="en-US" sz="2800" b="1" dirty="0">
                <a:latin typeface="Arial Narrow" panose="020B0606020202030204" pitchFamily="34" charset="0"/>
              </a:rPr>
              <a:t>Psalms </a:t>
            </a:r>
            <a:r>
              <a:rPr lang="en-US" sz="2800" b="1" dirty="0" smtClean="0">
                <a:latin typeface="Arial Narrow" panose="020B0606020202030204" pitchFamily="34" charset="0"/>
              </a:rPr>
              <a:t>119:49-50</a:t>
            </a:r>
          </a:p>
          <a:p>
            <a:pPr marL="514350" lvl="1" indent="-514350">
              <a:buFont typeface="Wingdings" panose="05000000000000000000" pitchFamily="2" charset="2"/>
              <a:buChar char="§"/>
            </a:pPr>
            <a:r>
              <a:rPr lang="en-US" dirty="0">
                <a:latin typeface="Arial Narrow" panose="020B0606020202030204" pitchFamily="34" charset="0"/>
              </a:rPr>
              <a:t>Do not give up no matter the intensity of the </a:t>
            </a:r>
            <a:r>
              <a:rPr lang="en-US" dirty="0" smtClean="0">
                <a:latin typeface="Arial Narrow" panose="020B0606020202030204" pitchFamily="34" charset="0"/>
              </a:rPr>
              <a:t>heat. </a:t>
            </a:r>
            <a:r>
              <a:rPr lang="en-US" b="1" dirty="0">
                <a:latin typeface="Arial Narrow" panose="020B0606020202030204" pitchFamily="34" charset="0"/>
              </a:rPr>
              <a:t>Isaiah 43:2, 2 Cor. </a:t>
            </a:r>
            <a:r>
              <a:rPr lang="en-US" b="1" dirty="0">
                <a:latin typeface="Arial Narrow" panose="020B0606020202030204" pitchFamily="34" charset="0"/>
              </a:rPr>
              <a:t>4:16-17 </a:t>
            </a:r>
            <a:endParaRPr lang="en-US" b="1" dirty="0" smtClean="0">
              <a:latin typeface="Arial Narrow" panose="020B0606020202030204" pitchFamily="34" charset="0"/>
            </a:endParaRPr>
          </a:p>
          <a:p>
            <a:pPr marL="514350" lvl="1" indent="-514350">
              <a:buFont typeface="Wingdings" panose="05000000000000000000" pitchFamily="2" charset="2"/>
              <a:buChar char="§"/>
            </a:pPr>
            <a:r>
              <a:rPr lang="en-US" dirty="0">
                <a:latin typeface="Arial Narrow" panose="020B0606020202030204" pitchFamily="34" charset="0"/>
              </a:rPr>
              <a:t>Never consider any other alternative to God ordained strategy as indicated in His </a:t>
            </a:r>
            <a:r>
              <a:rPr lang="en-US" dirty="0" smtClean="0">
                <a:latin typeface="Arial Narrow" panose="020B0606020202030204" pitchFamily="34" charset="0"/>
              </a:rPr>
              <a:t>word. </a:t>
            </a:r>
            <a:r>
              <a:rPr lang="en-GB" b="1" dirty="0">
                <a:latin typeface="Arial Narrow" panose="020B0606020202030204" pitchFamily="34" charset="0"/>
              </a:rPr>
              <a:t>Gen. 16:1-16 </a:t>
            </a:r>
            <a:endParaRPr lang="en-US" b="1" dirty="0">
              <a:latin typeface="Arial Narrow" panose="020B0606020202030204" pitchFamily="34" charset="0"/>
            </a:endParaRPr>
          </a:p>
          <a:p>
            <a:pPr marL="514350" lvl="1" indent="-514350"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 Narrow" panose="020B0606020202030204" pitchFamily="34" charset="0"/>
              </a:rPr>
              <a:t>Involved trusted 3rd party for counselling - Pastor, Spiritually sound family members, Godly friends and brethren (Not un-Godly friends or parents</a:t>
            </a:r>
            <a:r>
              <a:rPr lang="en-US" dirty="0">
                <a:latin typeface="Arial Narrow" panose="020B0606020202030204" pitchFamily="34" charset="0"/>
              </a:rPr>
              <a:t>). </a:t>
            </a:r>
            <a:r>
              <a:rPr lang="en-US" b="1" dirty="0">
                <a:latin typeface="Arial Narrow" panose="020B0606020202030204" pitchFamily="34" charset="0"/>
              </a:rPr>
              <a:t>Prov. </a:t>
            </a:r>
            <a:r>
              <a:rPr lang="en-US" b="1" dirty="0">
                <a:latin typeface="Arial Narrow" panose="020B0606020202030204" pitchFamily="34" charset="0"/>
              </a:rPr>
              <a:t>24:6, 15:22 </a:t>
            </a:r>
            <a:endParaRPr lang="en-US" sz="28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65343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7930"/>
            <a:ext cx="9144000" cy="71250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2800" b="1" u="sng" dirty="0"/>
              <a:t>Handling Marital </a:t>
            </a:r>
            <a:r>
              <a:rPr lang="en-GB" sz="2800" b="1" u="sng" dirty="0" smtClean="0"/>
              <a:t>Challenges – Examples</a:t>
            </a:r>
            <a:endParaRPr lang="en-GB" sz="2800" b="1" u="sng" dirty="0"/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CA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Bareness – Family members reactions</a:t>
            </a:r>
            <a:endParaRPr lang="en-CA" sz="2800" b="1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1314450" lvl="2" indent="-5143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>
                <a:latin typeface="Arial Narrow" panose="020B0606020202030204" pitchFamily="34" charset="0"/>
              </a:rPr>
              <a:t>Hold </a:t>
            </a:r>
            <a:r>
              <a:rPr lang="en-US" dirty="0">
                <a:latin typeface="Arial Narrow" panose="020B0606020202030204" pitchFamily="34" charset="0"/>
              </a:rPr>
              <a:t>on to God’s </a:t>
            </a:r>
            <a:r>
              <a:rPr lang="en-US" dirty="0">
                <a:latin typeface="Arial Narrow" panose="020B0606020202030204" pitchFamily="34" charset="0"/>
              </a:rPr>
              <a:t>promises. Ex 23:26</a:t>
            </a:r>
          </a:p>
          <a:p>
            <a:pPr marL="1314450" lvl="2" indent="-5143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 Narrow" panose="020B0606020202030204" pitchFamily="34" charset="0"/>
              </a:rPr>
              <a:t>Never </a:t>
            </a:r>
            <a:r>
              <a:rPr lang="en-US" dirty="0">
                <a:latin typeface="Arial Narrow" panose="020B0606020202030204" pitchFamily="34" charset="0"/>
              </a:rPr>
              <a:t>allow </a:t>
            </a:r>
            <a:r>
              <a:rPr lang="en-US" dirty="0" smtClean="0">
                <a:latin typeface="Arial Narrow" panose="020B0606020202030204" pitchFamily="34" charset="0"/>
              </a:rPr>
              <a:t>pity </a:t>
            </a:r>
            <a:r>
              <a:rPr lang="en-US" dirty="0">
                <a:latin typeface="Arial Narrow" panose="020B0606020202030204" pitchFamily="34" charset="0"/>
              </a:rPr>
              <a:t>party </a:t>
            </a:r>
            <a:r>
              <a:rPr lang="en-US" dirty="0" smtClean="0">
                <a:latin typeface="Arial Narrow" panose="020B0606020202030204" pitchFamily="34" charset="0"/>
              </a:rPr>
              <a:t>discussion concerning </a:t>
            </a:r>
            <a:r>
              <a:rPr lang="en-US" dirty="0">
                <a:latin typeface="Arial Narrow" panose="020B0606020202030204" pitchFamily="34" charset="0"/>
              </a:rPr>
              <a:t>your marital challenge</a:t>
            </a:r>
            <a:endParaRPr lang="en-CA" dirty="0">
              <a:latin typeface="Arial Narrow" panose="020B0606020202030204" pitchFamily="34" charset="0"/>
            </a:endParaRPr>
          </a:p>
          <a:p>
            <a:pPr marL="1314450" lvl="2" indent="-514350"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en-US" dirty="0" smtClean="0">
                <a:latin typeface="Arial Narrow" panose="020B0606020202030204" pitchFamily="34" charset="0"/>
              </a:rPr>
              <a:t>People </a:t>
            </a:r>
            <a:r>
              <a:rPr lang="en-US" dirty="0">
                <a:latin typeface="Arial Narrow" panose="020B0606020202030204" pitchFamily="34" charset="0"/>
              </a:rPr>
              <a:t>will treat your </a:t>
            </a:r>
            <a:r>
              <a:rPr lang="en-US" dirty="0" smtClean="0">
                <a:latin typeface="Arial Narrow" panose="020B0606020202030204" pitchFamily="34" charset="0"/>
              </a:rPr>
              <a:t>problem </a:t>
            </a:r>
            <a:r>
              <a:rPr lang="en-US" dirty="0">
                <a:latin typeface="Arial Narrow" panose="020B0606020202030204" pitchFamily="34" charset="0"/>
              </a:rPr>
              <a:t>the way you allow them to treat it</a:t>
            </a:r>
            <a:r>
              <a:rPr lang="en-US" dirty="0" smtClean="0">
                <a:latin typeface="Arial Narrow" panose="020B0606020202030204" pitchFamily="34" charset="0"/>
              </a:rPr>
              <a:t>.</a:t>
            </a:r>
          </a:p>
          <a:p>
            <a:pPr marL="1314450" lvl="2" indent="-514350">
              <a:spcBef>
                <a:spcPts val="0"/>
              </a:spcBef>
              <a:buFont typeface="Wingdings" panose="05000000000000000000" pitchFamily="2" charset="2"/>
              <a:buChar char="§"/>
            </a:pPr>
            <a:endParaRPr lang="en-CA" sz="900" dirty="0">
              <a:latin typeface="Arial Narrow" panose="020B0606020202030204" pitchFamily="34" charset="0"/>
            </a:endParaRPr>
          </a:p>
          <a:p>
            <a:pPr marL="514350" lvl="0" indent="-514350">
              <a:spcBef>
                <a:spcPts val="0"/>
              </a:spcBef>
              <a:buFont typeface="+mj-lt"/>
              <a:buAutoNum type="arabicPeriod"/>
            </a:pPr>
            <a:r>
              <a:rPr lang="en-CA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Derailed Child</a:t>
            </a:r>
            <a:endParaRPr lang="en-CA" sz="2800" b="1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1262063" lvl="2" indent="-449263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1262063" algn="l"/>
              </a:tabLst>
            </a:pPr>
            <a:r>
              <a:rPr lang="en-US" dirty="0">
                <a:latin typeface="Arial Narrow" panose="020B0606020202030204" pitchFamily="34" charset="0"/>
              </a:rPr>
              <a:t>Treat </a:t>
            </a:r>
            <a:r>
              <a:rPr lang="en-US" dirty="0">
                <a:latin typeface="Arial Narrow" panose="020B0606020202030204" pitchFamily="34" charset="0"/>
              </a:rPr>
              <a:t>the child like </a:t>
            </a:r>
            <a:r>
              <a:rPr lang="en-US" dirty="0">
                <a:latin typeface="Arial Narrow" panose="020B0606020202030204" pitchFamily="34" charset="0"/>
              </a:rPr>
              <a:t>a prodigal son. </a:t>
            </a:r>
            <a:r>
              <a:rPr lang="en-US" dirty="0">
                <a:latin typeface="Arial Narrow" panose="020B0606020202030204" pitchFamily="34" charset="0"/>
              </a:rPr>
              <a:t>Luke 15:11-32</a:t>
            </a:r>
            <a:endParaRPr lang="en-CA" dirty="0">
              <a:latin typeface="Arial Narrow" panose="020B0606020202030204" pitchFamily="34" charset="0"/>
            </a:endParaRPr>
          </a:p>
          <a:p>
            <a:pPr marL="1262063" lvl="2" indent="-449263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1262063" algn="l"/>
              </a:tabLst>
            </a:pPr>
            <a:r>
              <a:rPr lang="en-US" dirty="0">
                <a:latin typeface="Arial Narrow" panose="020B0606020202030204" pitchFamily="34" charset="0"/>
              </a:rPr>
              <a:t>Play your role in their life without fail </a:t>
            </a:r>
            <a:r>
              <a:rPr lang="en-US" dirty="0" smtClean="0">
                <a:latin typeface="Arial Narrow" panose="020B0606020202030204" pitchFamily="34" charset="0"/>
              </a:rPr>
              <a:t>and never </a:t>
            </a:r>
            <a:r>
              <a:rPr lang="en-US" dirty="0">
                <a:latin typeface="Arial Narrow" panose="020B0606020202030204" pitchFamily="34" charset="0"/>
              </a:rPr>
              <a:t>disown the </a:t>
            </a:r>
            <a:r>
              <a:rPr lang="en-US" dirty="0" smtClean="0">
                <a:latin typeface="Arial Narrow" panose="020B0606020202030204" pitchFamily="34" charset="0"/>
              </a:rPr>
              <a:t>child. 1 </a:t>
            </a:r>
            <a:r>
              <a:rPr lang="en-US" dirty="0">
                <a:latin typeface="Arial Narrow" panose="020B0606020202030204" pitchFamily="34" charset="0"/>
              </a:rPr>
              <a:t>Sam. </a:t>
            </a:r>
            <a:r>
              <a:rPr lang="en-US" dirty="0" smtClean="0">
                <a:latin typeface="Arial Narrow" panose="020B0606020202030204" pitchFamily="34" charset="0"/>
              </a:rPr>
              <a:t>8:1-7</a:t>
            </a:r>
          </a:p>
          <a:p>
            <a:pPr marL="1262063" lvl="2" indent="-449263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1262063" algn="l"/>
              </a:tabLst>
            </a:pPr>
            <a:r>
              <a:rPr lang="en-US" dirty="0" smtClean="0">
                <a:latin typeface="Arial Narrow" panose="020B0606020202030204" pitchFamily="34" charset="0"/>
              </a:rPr>
              <a:t>Pray </a:t>
            </a:r>
            <a:r>
              <a:rPr lang="en-US" dirty="0">
                <a:latin typeface="Arial Narrow" panose="020B0606020202030204" pitchFamily="34" charset="0"/>
              </a:rPr>
              <a:t>for them until they are </a:t>
            </a:r>
            <a:r>
              <a:rPr lang="en-US" dirty="0" smtClean="0">
                <a:latin typeface="Arial Narrow" panose="020B0606020202030204" pitchFamily="34" charset="0"/>
              </a:rPr>
              <a:t>restored</a:t>
            </a:r>
          </a:p>
          <a:p>
            <a:pPr marL="1262063" lvl="2" indent="-449263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1262063" algn="l"/>
              </a:tabLst>
            </a:pPr>
            <a:endParaRPr lang="en-CA" sz="1000" dirty="0">
              <a:latin typeface="Arial Narrow" panose="020B0606020202030204" pitchFamily="34" charset="0"/>
            </a:endParaRPr>
          </a:p>
          <a:p>
            <a:pPr marL="514350" indent="-514350">
              <a:spcBef>
                <a:spcPts val="0"/>
              </a:spcBef>
              <a:buFont typeface="+mj-lt"/>
              <a:buAutoNum type="arabicPeriod"/>
            </a:pPr>
            <a:r>
              <a:rPr lang="en-US" sz="2800" b="1" dirty="0" smtClean="0">
                <a:solidFill>
                  <a:srgbClr val="000000"/>
                </a:solidFill>
                <a:latin typeface="Arial Narrow" panose="020B0606020202030204" pitchFamily="34" charset="0"/>
              </a:rPr>
              <a:t>Infidelity </a:t>
            </a:r>
            <a:r>
              <a:rPr lang="en-US" sz="2800" b="1" dirty="0">
                <a:solidFill>
                  <a:srgbClr val="000000"/>
                </a:solidFill>
                <a:latin typeface="Arial Narrow" panose="020B0606020202030204" pitchFamily="34" charset="0"/>
              </a:rPr>
              <a:t>/ Divorce / Separation</a:t>
            </a:r>
            <a:endParaRPr lang="en-CA" sz="2800" b="1" dirty="0">
              <a:solidFill>
                <a:srgbClr val="000000"/>
              </a:solidFill>
              <a:latin typeface="Arial Narrow" panose="020B0606020202030204" pitchFamily="34" charset="0"/>
            </a:endParaRPr>
          </a:p>
          <a:p>
            <a:pPr marL="1262063" lvl="2" indent="-449263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1262063" algn="l"/>
              </a:tabLst>
            </a:pPr>
            <a:r>
              <a:rPr lang="en-US" dirty="0">
                <a:latin typeface="Arial Narrow" panose="020B0606020202030204" pitchFamily="34" charset="0"/>
              </a:rPr>
              <a:t>You </a:t>
            </a:r>
            <a:r>
              <a:rPr lang="en-US" dirty="0">
                <a:latin typeface="Arial Narrow" panose="020B0606020202030204" pitchFamily="34" charset="0"/>
              </a:rPr>
              <a:t>must maintain your marital vow which is ‘till death do you part</a:t>
            </a:r>
            <a:r>
              <a:rPr lang="en-US" dirty="0">
                <a:latin typeface="Arial Narrow" panose="020B0606020202030204" pitchFamily="34" charset="0"/>
              </a:rPr>
              <a:t>’</a:t>
            </a:r>
            <a:r>
              <a:rPr lang="en-US" dirty="0">
                <a:latin typeface="Arial Narrow" panose="020B0606020202030204" pitchFamily="34" charset="0"/>
              </a:rPr>
              <a:t> </a:t>
            </a:r>
            <a:endParaRPr lang="en-US" dirty="0">
              <a:latin typeface="Arial Narrow" panose="020B0606020202030204" pitchFamily="34" charset="0"/>
            </a:endParaRPr>
          </a:p>
          <a:p>
            <a:pPr marL="1262063" lvl="2" indent="-449263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1262063" algn="l"/>
              </a:tabLst>
            </a:pPr>
            <a:r>
              <a:rPr lang="en-US" dirty="0">
                <a:latin typeface="Arial Narrow" panose="020B0606020202030204" pitchFamily="34" charset="0"/>
              </a:rPr>
              <a:t>No </a:t>
            </a:r>
            <a:r>
              <a:rPr lang="en-US" dirty="0">
                <a:latin typeface="Arial Narrow" panose="020B0606020202030204" pitchFamily="34" charset="0"/>
              </a:rPr>
              <a:t>condition </a:t>
            </a:r>
            <a:r>
              <a:rPr lang="en-US" dirty="0">
                <a:latin typeface="Arial Narrow" panose="020B0606020202030204" pitchFamily="34" charset="0"/>
              </a:rPr>
              <a:t>is </a:t>
            </a:r>
            <a:r>
              <a:rPr lang="en-US" dirty="0">
                <a:latin typeface="Arial Narrow" panose="020B0606020202030204" pitchFamily="34" charset="0"/>
              </a:rPr>
              <a:t>bad enough to justify </a:t>
            </a:r>
            <a:r>
              <a:rPr lang="en-US" dirty="0" smtClean="0">
                <a:latin typeface="Arial Narrow" panose="020B0606020202030204" pitchFamily="34" charset="0"/>
              </a:rPr>
              <a:t>doing </a:t>
            </a:r>
            <a:r>
              <a:rPr lang="en-US" dirty="0">
                <a:latin typeface="Arial Narrow" panose="020B0606020202030204" pitchFamily="34" charset="0"/>
              </a:rPr>
              <a:t>what God hates </a:t>
            </a:r>
            <a:r>
              <a:rPr lang="en-GB" dirty="0" smtClean="0">
                <a:latin typeface="Arial Narrow" panose="020B0606020202030204" pitchFamily="34" charset="0"/>
              </a:rPr>
              <a:t>Mal. 2:16 </a:t>
            </a:r>
            <a:endParaRPr lang="en-GB" dirty="0">
              <a:latin typeface="Arial Narrow" panose="020B0606020202030204" pitchFamily="34" charset="0"/>
            </a:endParaRPr>
          </a:p>
          <a:p>
            <a:pPr marL="1262063" lvl="2" indent="-449263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1262063" algn="l"/>
              </a:tabLst>
            </a:pPr>
            <a:r>
              <a:rPr lang="en-GB" dirty="0">
                <a:latin typeface="Arial Narrow" panose="020B0606020202030204" pitchFamily="34" charset="0"/>
              </a:rPr>
              <a:t>Follow Jesus </a:t>
            </a:r>
            <a:r>
              <a:rPr lang="en-GB" dirty="0" smtClean="0">
                <a:latin typeface="Arial Narrow" panose="020B0606020202030204" pitchFamily="34" charset="0"/>
              </a:rPr>
              <a:t>formula - forgive </a:t>
            </a:r>
            <a:r>
              <a:rPr lang="en-GB" dirty="0">
                <a:latin typeface="Arial Narrow" panose="020B0606020202030204" pitchFamily="34" charset="0"/>
              </a:rPr>
              <a:t>Matt </a:t>
            </a:r>
            <a:r>
              <a:rPr lang="en-GB" dirty="0" smtClean="0">
                <a:latin typeface="Arial Narrow" panose="020B0606020202030204" pitchFamily="34" charset="0"/>
              </a:rPr>
              <a:t>5:31, Matthew </a:t>
            </a:r>
            <a:r>
              <a:rPr lang="en-GB" dirty="0">
                <a:latin typeface="Arial Narrow" panose="020B0606020202030204" pitchFamily="34" charset="0"/>
              </a:rPr>
              <a:t>19:3-9 </a:t>
            </a:r>
          </a:p>
          <a:p>
            <a:pPr marL="1262063" lvl="2" indent="-449263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1262063" algn="l"/>
              </a:tabLst>
            </a:pPr>
            <a:r>
              <a:rPr lang="en-US" dirty="0" smtClean="0">
                <a:latin typeface="Arial Narrow" panose="020B0606020202030204" pitchFamily="34" charset="0"/>
              </a:rPr>
              <a:t>Remarriage is sin </a:t>
            </a:r>
            <a:r>
              <a:rPr lang="en-US" dirty="0">
                <a:latin typeface="Arial Narrow" panose="020B0606020202030204" pitchFamily="34" charset="0"/>
              </a:rPr>
              <a:t>of </a:t>
            </a:r>
            <a:r>
              <a:rPr lang="en-US" dirty="0" smtClean="0">
                <a:latin typeface="Arial Narrow" panose="020B0606020202030204" pitchFamily="34" charset="0"/>
              </a:rPr>
              <a:t>adultery unless </a:t>
            </a:r>
            <a:r>
              <a:rPr lang="en-US" dirty="0">
                <a:latin typeface="Arial Narrow" panose="020B0606020202030204" pitchFamily="34" charset="0"/>
              </a:rPr>
              <a:t>the other partner is dead.</a:t>
            </a:r>
          </a:p>
          <a:p>
            <a:pPr marL="1262063" lvl="2" indent="-449263">
              <a:spcBef>
                <a:spcPts val="0"/>
              </a:spcBef>
              <a:buFont typeface="Wingdings" panose="05000000000000000000" pitchFamily="2" charset="2"/>
              <a:buChar char="§"/>
              <a:tabLst>
                <a:tab pos="1262063" algn="l"/>
              </a:tabLst>
            </a:pPr>
            <a:r>
              <a:rPr lang="en-US" dirty="0">
                <a:latin typeface="Arial Narrow" panose="020B0606020202030204" pitchFamily="34" charset="0"/>
              </a:rPr>
              <a:t>If you treat the ’wrong’ wife/husband with right attitude, he/she will eventually become the right </a:t>
            </a:r>
            <a:r>
              <a:rPr lang="en-US" dirty="0" smtClean="0">
                <a:latin typeface="Arial Narrow" panose="020B0606020202030204" pitchFamily="34" charset="0"/>
              </a:rPr>
              <a:t>wife/husband</a:t>
            </a:r>
            <a:endParaRPr lang="en-GB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744611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14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14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614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14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614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614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61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614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614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614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0"/>
            <a:ext cx="9144000" cy="5715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2800" b="1" u="sng" dirty="0" smtClean="0"/>
              <a:t>Conclusion</a:t>
            </a:r>
            <a:endParaRPr lang="en-GB" sz="2800" b="1" u="sng" dirty="0"/>
          </a:p>
          <a:p>
            <a:pPr marL="514350" indent="-514350">
              <a:buFont typeface="Wingdings" panose="05000000000000000000" pitchFamily="2" charset="2"/>
              <a:buChar char="§"/>
            </a:pPr>
            <a:endParaRPr lang="en-US" sz="1050" dirty="0" smtClean="0">
              <a:latin typeface="Arial Narrow" panose="020B0606020202030204" pitchFamily="34" charset="0"/>
            </a:endParaRPr>
          </a:p>
          <a:p>
            <a:pPr marL="45720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rial Narrow" panose="020B0606020202030204" pitchFamily="34" charset="0"/>
              </a:rPr>
              <a:t>Build your </a:t>
            </a:r>
            <a:r>
              <a:rPr lang="en-US" sz="2800" dirty="0">
                <a:latin typeface="Arial Narrow" panose="020B0606020202030204" pitchFamily="34" charset="0"/>
              </a:rPr>
              <a:t>marriage only on Biblical principles</a:t>
            </a:r>
            <a:r>
              <a:rPr lang="en-US" sz="2800" dirty="0" smtClean="0">
                <a:latin typeface="Arial Narrow" panose="020B0606020202030204" pitchFamily="34" charset="0"/>
              </a:rPr>
              <a:t>.</a:t>
            </a:r>
          </a:p>
          <a:p>
            <a:pPr marL="457200" indent="-457200">
              <a:buFont typeface="Wingdings" panose="05000000000000000000" pitchFamily="2" charset="2"/>
              <a:buChar char="§"/>
            </a:pPr>
            <a:endParaRPr lang="en-US" sz="2800" dirty="0">
              <a:latin typeface="Arial Narrow" panose="020B0606020202030204" pitchFamily="34" charset="0"/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rial Narrow" panose="020B0606020202030204" pitchFamily="34" charset="0"/>
              </a:rPr>
              <a:t>Make God first in all areas of your marriage and be assured of a colorful, stress-free, peaceful marriage and home. 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CA" sz="2800" dirty="0" smtClean="0">
              <a:latin typeface="Arial Narrow" panose="020B0606020202030204" pitchFamily="34" charset="0"/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rial Narrow" panose="020B0606020202030204" pitchFamily="34" charset="0"/>
              </a:rPr>
              <a:t>Make </a:t>
            </a:r>
            <a:r>
              <a:rPr lang="en-US" sz="2800" dirty="0">
                <a:latin typeface="Arial Narrow" panose="020B0606020202030204" pitchFamily="34" charset="0"/>
              </a:rPr>
              <a:t>your spouse priority 1 </a:t>
            </a:r>
            <a:r>
              <a:rPr lang="en-US" sz="2800" dirty="0">
                <a:latin typeface="Arial Narrow" panose="020B0606020202030204" pitchFamily="34" charset="0"/>
              </a:rPr>
              <a:t>(after God) </a:t>
            </a:r>
            <a:r>
              <a:rPr lang="en-US" sz="2800" dirty="0" smtClean="0">
                <a:latin typeface="Arial Narrow" panose="020B0606020202030204" pitchFamily="34" charset="0"/>
              </a:rPr>
              <a:t>in </a:t>
            </a:r>
            <a:r>
              <a:rPr lang="en-US" sz="2800" dirty="0">
                <a:latin typeface="Arial Narrow" panose="020B0606020202030204" pitchFamily="34" charset="0"/>
              </a:rPr>
              <a:t>all areas </a:t>
            </a:r>
            <a:r>
              <a:rPr lang="en-US" sz="2800" dirty="0" smtClean="0">
                <a:latin typeface="Arial Narrow" panose="020B0606020202030204" pitchFamily="34" charset="0"/>
              </a:rPr>
              <a:t>of your life.</a:t>
            </a:r>
          </a:p>
          <a:p>
            <a:pPr marL="457200" lvl="0" indent="-457200">
              <a:buFont typeface="Wingdings" panose="05000000000000000000" pitchFamily="2" charset="2"/>
              <a:buChar char="§"/>
            </a:pPr>
            <a:endParaRPr lang="en-US" sz="2800" dirty="0" smtClean="0">
              <a:latin typeface="Arial Narrow" panose="020B0606020202030204" pitchFamily="34" charset="0"/>
            </a:endParaRPr>
          </a:p>
          <a:p>
            <a:pPr marL="457200" lvl="0" indent="-457200">
              <a:buFont typeface="Wingdings" panose="05000000000000000000" pitchFamily="2" charset="2"/>
              <a:buChar char="§"/>
            </a:pPr>
            <a:r>
              <a:rPr lang="en-US" sz="2800" dirty="0" smtClean="0">
                <a:latin typeface="Arial Narrow" panose="020B0606020202030204" pitchFamily="34" charset="0"/>
              </a:rPr>
              <a:t>Cast </a:t>
            </a:r>
            <a:r>
              <a:rPr lang="en-US" sz="2800" dirty="0">
                <a:latin typeface="Arial Narrow" panose="020B0606020202030204" pitchFamily="34" charset="0"/>
              </a:rPr>
              <a:t>all your burden on </a:t>
            </a:r>
            <a:r>
              <a:rPr lang="en-US" sz="2800" dirty="0" smtClean="0">
                <a:latin typeface="Arial Narrow" panose="020B0606020202030204" pitchFamily="34" charset="0"/>
              </a:rPr>
              <a:t>God </a:t>
            </a:r>
            <a:r>
              <a:rPr lang="en-US" sz="2800" dirty="0">
                <a:latin typeface="Arial Narrow" panose="020B0606020202030204" pitchFamily="34" charset="0"/>
              </a:rPr>
              <a:t>and not on any other person and your challenges shall become stepping stone to greater heights </a:t>
            </a:r>
            <a:endParaRPr lang="en-CA" sz="2800" dirty="0">
              <a:latin typeface="Arial Narrow" panose="020B0606020202030204" pitchFamily="34" charset="0"/>
            </a:endParaRPr>
          </a:p>
          <a:p>
            <a:pPr marL="514350" indent="-514350">
              <a:buFont typeface="Wingdings" panose="05000000000000000000" pitchFamily="2" charset="2"/>
              <a:buChar char="§"/>
            </a:pPr>
            <a:endParaRPr lang="en-US" sz="28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2954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14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4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0" y="-14515"/>
            <a:ext cx="9144000" cy="6912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342900" indent="-34290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>
              <a:buNone/>
            </a:pPr>
            <a:r>
              <a:rPr lang="en-GB" sz="8000" b="1" dirty="0" smtClean="0"/>
              <a:t>May the Lord </a:t>
            </a:r>
            <a:r>
              <a:rPr lang="en-GB" sz="8000" b="1" dirty="0"/>
              <a:t>b</a:t>
            </a:r>
            <a:r>
              <a:rPr lang="en-GB" sz="8000" b="1" dirty="0" smtClean="0"/>
              <a:t>less your Marriage and make your Home Heaven on Earth</a:t>
            </a:r>
            <a:endParaRPr lang="en-US" sz="3600" dirty="0" smtClean="0">
              <a:latin typeface="Arial Narrow" panose="020B0606020202030204" pitchFamily="34" charset="0"/>
            </a:endParaRPr>
          </a:p>
          <a:p>
            <a:pPr marL="514350" indent="-514350">
              <a:buFont typeface="Wingdings" panose="05000000000000000000" pitchFamily="2" charset="2"/>
              <a:buChar char="§"/>
            </a:pPr>
            <a:endParaRPr lang="en-US" sz="3600" dirty="0" smtClean="0">
              <a:solidFill>
                <a:srgbClr val="000000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739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25"/>
</p:tagLst>
</file>

<file path=ppt/theme/theme1.xml><?xml version="1.0" encoding="utf-8"?>
<a:theme xmlns:a="http://schemas.openxmlformats.org/drawingml/2006/main" name="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969696"/>
      </a:lt2>
      <a:accent1>
        <a:srgbClr val="FBDF53"/>
      </a:accent1>
      <a:accent2>
        <a:srgbClr val="FF9966"/>
      </a:accent2>
      <a:accent3>
        <a:srgbClr val="FFFFFF"/>
      </a:accent3>
      <a:accent4>
        <a:srgbClr val="000000"/>
      </a:accent4>
      <a:accent5>
        <a:srgbClr val="FDECB3"/>
      </a:accent5>
      <a:accent6>
        <a:srgbClr val="E78A5C"/>
      </a:accent6>
      <a:hlink>
        <a:srgbClr val="CC3300"/>
      </a:hlink>
      <a:folHlink>
        <a:srgbClr val="9966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26792</TotalTime>
  <Words>1288</Words>
  <Application>Microsoft Office PowerPoint</Application>
  <PresentationFormat>On-screen Show (4:3)</PresentationFormat>
  <Paragraphs>148</Paragraphs>
  <Slides>17</Slides>
  <Notes>17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2" baseType="lpstr">
      <vt:lpstr>Arial</vt:lpstr>
      <vt:lpstr>Arial Narrow</vt:lpstr>
      <vt:lpstr>Lucida Handwriting</vt:lpstr>
      <vt:lpstr>Wingdings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ohi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ajith</dc:creator>
  <cp:lastModifiedBy>Olalekan Oluwapojuwo</cp:lastModifiedBy>
  <cp:revision>762</cp:revision>
  <dcterms:created xsi:type="dcterms:W3CDTF">2005-04-14T06:37:25Z</dcterms:created>
  <dcterms:modified xsi:type="dcterms:W3CDTF">2016-03-12T02:59:45Z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otesPageLayout">
    <vt:lpwstr>Message</vt:lpwstr>
  </property>
</Properties>
</file>