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7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4C"/>
    <a:srgbClr val="86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AE40F-4953-4D26-B55E-11416F8A5A45}" type="datetimeFigureOut">
              <a:rPr lang="en-US"/>
              <a:pPr>
                <a:defRPr/>
              </a:pPr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DE2AE-8E44-42B4-88B2-2E6B817237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6B7D1-92B2-4115-98EF-83346D4FA4C5}" type="datetimeFigureOut">
              <a:rPr lang="en-US"/>
              <a:pPr>
                <a:defRPr/>
              </a:pPr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6F279-2401-41D0-8E15-12E4FE436D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69E72-9907-4EA7-A26A-28D1841F2D45}" type="datetimeFigureOut">
              <a:rPr lang="en-US"/>
              <a:pPr>
                <a:defRPr/>
              </a:pPr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972DD-936D-4C31-9CB4-736B1B62BF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996A2-2DDD-49A9-A813-26DE396BCD08}" type="datetimeFigureOut">
              <a:rPr lang="en-US"/>
              <a:pPr>
                <a:defRPr/>
              </a:pPr>
              <a:t>4/14/2016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30AEA-BB64-49C4-826F-1AE4E5E2F9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1CC6E-F3EE-46D1-89EF-DCAFF8D46B76}" type="datetimeFigureOut">
              <a:rPr lang="en-US"/>
              <a:pPr>
                <a:defRPr/>
              </a:pPr>
              <a:t>4/14/2016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9BBD5-A297-425E-BFCE-5B96FDCDB4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86871-C764-4DD8-8468-F68423AA3541}" type="datetimeFigureOut">
              <a:rPr lang="en-US"/>
              <a:pPr>
                <a:defRPr/>
              </a:pPr>
              <a:t>4/14/2016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23C35-1BFB-457B-9511-73A7F8B3DD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F3712-8588-4E6B-AD92-A6D2DC064E4A}" type="datetimeFigureOut">
              <a:rPr lang="en-US"/>
              <a:pPr>
                <a:defRPr/>
              </a:pPr>
              <a:t>4/14/2016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F6BCD-A961-4410-8F01-B95C7204A1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0166F-2F85-4DAD-AA4A-38BAE5770122}" type="datetimeFigureOut">
              <a:rPr lang="en-US"/>
              <a:pPr>
                <a:defRPr/>
              </a:pPr>
              <a:t>4/14/2016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8B4CD-F651-4FFC-BFBA-6915497A43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FDF55-0B26-4D61-96D4-07F5F6803F15}" type="datetimeFigureOut">
              <a:rPr lang="en-US"/>
              <a:pPr>
                <a:defRPr/>
              </a:pPr>
              <a:t>4/14/2016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EDFD4-9540-4F1B-9756-973182A9A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A9F59-1BA2-443A-90B0-C2A9E11FF81A}" type="datetimeFigureOut">
              <a:rPr lang="en-US"/>
              <a:pPr>
                <a:defRPr/>
              </a:pPr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E3100-BAB6-47A0-8EA3-6FD605EE0B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974B8-2247-46FC-8018-49E002F4A92B}" type="datetimeFigureOut">
              <a:rPr lang="en-US"/>
              <a:pPr>
                <a:defRPr/>
              </a:pPr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B1BD4-17BC-45FD-9A8E-B6CCAE7A1C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9B0A4C-05AD-44FA-B9FB-B5DB032EB2CA}" type="datetimeFigureOut">
              <a:rPr lang="en-US"/>
              <a:pPr>
                <a:defRPr/>
              </a:pPr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05D71B-7265-4C6F-A472-B2A1725599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a60afe3ccb06de7121bf2e5aaeb2f2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73162"/>
          </a:xfrm>
        </p:spPr>
        <p:txBody>
          <a:bodyPr rtlCol="0"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900" b="1" u="sng" cap="all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55000" endA="300" endPos="45500" dir="5400000" sy="-100000" algn="bl" rotWithShape="0"/>
                </a:effectLst>
                <a:latin typeface="Kokila" pitchFamily="34" charset="0"/>
                <a:cs typeface="Kokila" pitchFamily="34" charset="0"/>
              </a:rPr>
              <a:t>I am a rich Christian</a:t>
            </a:r>
            <a:r>
              <a:rPr lang="en-US" sz="4900" b="1" cap="all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55000" endA="300" endPos="45500" dir="5400000" sy="-100000" algn="bl" rotWithShape="0"/>
                </a:effectLst>
                <a:latin typeface="Kokila" pitchFamily="34" charset="0"/>
                <a:cs typeface="Kokila" pitchFamily="34" charset="0"/>
              </a:rPr>
              <a:t>       </a:t>
            </a:r>
            <a:r>
              <a:rPr lang="en-US" b="1" cap="all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55000" endA="300" endPos="45500" dir="5400000" sy="-100000" algn="bl" rotWithShape="0"/>
                </a:effectLst>
                <a:latin typeface="Kokila" pitchFamily="34" charset="0"/>
                <a:cs typeface="Kokila" pitchFamily="34" charset="0"/>
              </a:rPr>
              <a:t/>
            </a:r>
            <a:br>
              <a:rPr lang="en-US" b="1" cap="all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55000" endA="300" endPos="45500" dir="5400000" sy="-100000" algn="bl" rotWithShape="0"/>
                </a:effectLst>
                <a:latin typeface="Kokila" pitchFamily="34" charset="0"/>
                <a:cs typeface="Kokila" pitchFamily="34" charset="0"/>
              </a:rPr>
            </a:br>
            <a:r>
              <a:rPr lang="en-US" sz="4000" b="1" cap="all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55000" endA="300" endPos="45500" dir="5400000" sy="-100000" algn="bl" rotWithShape="0"/>
                </a:effectLst>
                <a:latin typeface="Kokila" pitchFamily="34" charset="0"/>
                <a:cs typeface="Kokila" pitchFamily="34" charset="0"/>
              </a:rPr>
              <a:t>Ephesians 1:7-14</a:t>
            </a:r>
            <a:endParaRPr lang="en-US" b="1" cap="all" dirty="0" smtClean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6350" stA="55000" endA="300" endPos="45500" dir="5400000" sy="-100000" algn="bl" rotWithShape="0"/>
              </a:effectLst>
              <a:latin typeface="Kokila" pitchFamily="34" charset="0"/>
              <a:cs typeface="Kokila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3400" y="1524000"/>
            <a:ext cx="8153400" cy="5334000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b="1" dirty="0" smtClean="0">
                <a:solidFill>
                  <a:srgbClr val="860000"/>
                </a:solidFill>
                <a:latin typeface="Kokila" pitchFamily="34" charset="0"/>
                <a:cs typeface="Kokila" pitchFamily="34" charset="0"/>
              </a:rPr>
              <a:t>Matthew 16:26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b="1" dirty="0" smtClean="0">
                <a:solidFill>
                  <a:srgbClr val="860000"/>
                </a:solidFill>
                <a:latin typeface="Kokila" pitchFamily="34" charset="0"/>
                <a:cs typeface="Kokila" pitchFamily="34" charset="0"/>
              </a:rPr>
              <a:t>Luke 12:16-21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b="1" dirty="0" smtClean="0">
                <a:solidFill>
                  <a:srgbClr val="860000"/>
                </a:solidFill>
                <a:latin typeface="Kokila" pitchFamily="34" charset="0"/>
                <a:cs typeface="Kokila" pitchFamily="34" charset="0"/>
              </a:rPr>
              <a:t>2 Peter 1:4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b="1" dirty="0" smtClean="0">
                <a:solidFill>
                  <a:srgbClr val="860000"/>
                </a:solidFill>
                <a:latin typeface="Kokila" pitchFamily="34" charset="0"/>
                <a:cs typeface="Kokila" pitchFamily="34" charset="0"/>
              </a:rPr>
              <a:t>Romans 8:16-17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 smtClean="0">
              <a:latin typeface="Kokila" pitchFamily="34" charset="0"/>
              <a:cs typeface="Kokila" pitchFamily="34" charset="0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3500" b="1" dirty="0" smtClean="0">
                <a:latin typeface="Kokila" pitchFamily="34" charset="0"/>
                <a:cs typeface="Kokila" pitchFamily="34" charset="0"/>
              </a:rPr>
              <a:t>3 treasures or riches that we have in Christ Jesus.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latin typeface="Kokila" pitchFamily="34" charset="0"/>
                <a:cs typeface="Kokila" pitchFamily="34" charset="0"/>
              </a:rPr>
              <a:t>      </a:t>
            </a:r>
            <a:r>
              <a:rPr lang="en-US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  </a:t>
            </a:r>
            <a:endParaRPr lang="en-US" dirty="0" smtClean="0">
              <a:latin typeface="Kokila" pitchFamily="34" charset="0"/>
              <a:cs typeface="Kokila" pitchFamily="34" charset="0"/>
            </a:endParaRPr>
          </a:p>
          <a:p>
            <a:pPr marL="742950" indent="-7429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3900" b="1" dirty="0" smtClean="0">
                <a:latin typeface="Kokila" pitchFamily="34" charset="0"/>
                <a:cs typeface="Kokila" pitchFamily="34" charset="0"/>
              </a:rPr>
              <a:t>Redemption</a:t>
            </a:r>
            <a:endParaRPr lang="en-US" sz="3900" dirty="0" smtClean="0">
              <a:latin typeface="Kokila" pitchFamily="34" charset="0"/>
              <a:cs typeface="Kokila" pitchFamily="34" charset="0"/>
            </a:endParaRPr>
          </a:p>
          <a:p>
            <a:pPr marL="742950" indent="-7429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3900" b="1" dirty="0" smtClean="0">
                <a:latin typeface="Kokila" pitchFamily="34" charset="0"/>
                <a:cs typeface="Kokila" pitchFamily="34" charset="0"/>
              </a:rPr>
              <a:t>Revelation</a:t>
            </a:r>
            <a:endParaRPr lang="en-US" sz="3900" dirty="0" smtClean="0">
              <a:latin typeface="Kokila" pitchFamily="34" charset="0"/>
              <a:cs typeface="Kokila" pitchFamily="34" charset="0"/>
            </a:endParaRPr>
          </a:p>
          <a:p>
            <a:pPr marL="742950" indent="-7429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3900" b="1" dirty="0" smtClean="0">
                <a:latin typeface="Kokila" pitchFamily="34" charset="0"/>
                <a:cs typeface="Kokila" pitchFamily="34" charset="0"/>
              </a:rPr>
              <a:t>Reconciliation</a:t>
            </a:r>
            <a:endParaRPr lang="en-US" sz="3900" dirty="0" smtClean="0">
              <a:latin typeface="Kokila" pitchFamily="34" charset="0"/>
              <a:cs typeface="Kokila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latin typeface="Kokila" pitchFamily="34" charset="0"/>
              <a:cs typeface="Kokil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da60afe3ccb06de7121bf2e5aaeb2f2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763000" cy="990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latin typeface="Kokila" pitchFamily="34" charset="0"/>
                <a:cs typeface="Kokila" pitchFamily="34" charset="0"/>
              </a:rPr>
              <a:t>I. We Have Redemption in The Lord Jesus Christ:</a:t>
            </a:r>
            <a:endParaRPr lang="en-US" dirty="0" smtClean="0">
              <a:latin typeface="Kokila" pitchFamily="34" charset="0"/>
              <a:cs typeface="Kokila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4800" y="914400"/>
            <a:ext cx="8839200" cy="5715000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Blip>
                <a:blip r:embed="rId3"/>
              </a:buBlip>
              <a:defRPr/>
            </a:pPr>
            <a:r>
              <a:rPr lang="en-US" dirty="0" smtClean="0">
                <a:latin typeface="Kokila" pitchFamily="34" charset="0"/>
                <a:cs typeface="Kokila" pitchFamily="34" charset="0"/>
              </a:rPr>
              <a:t>Jesus said in </a:t>
            </a:r>
            <a:r>
              <a:rPr lang="en-US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John 8:34</a:t>
            </a:r>
            <a:r>
              <a:rPr lang="en-US" dirty="0" smtClean="0">
                <a:latin typeface="Kokila" pitchFamily="34" charset="0"/>
                <a:cs typeface="Kokila" pitchFamily="34" charset="0"/>
              </a:rPr>
              <a:t>, </a:t>
            </a:r>
            <a:r>
              <a:rPr lang="en-US" u="sng" dirty="0" smtClean="0">
                <a:latin typeface="Kokila" pitchFamily="34" charset="0"/>
                <a:cs typeface="Kokila" pitchFamily="34" charset="0"/>
              </a:rPr>
              <a:t>"</a:t>
            </a:r>
            <a:r>
              <a:rPr lang="en-US" u="sng" dirty="0" smtClean="0">
                <a:solidFill>
                  <a:srgbClr val="0070C0"/>
                </a:solidFill>
                <a:latin typeface="Kokila" pitchFamily="34" charset="0"/>
                <a:cs typeface="Kokila" pitchFamily="34" charset="0"/>
              </a:rPr>
              <a:t>Whoever commits </a:t>
            </a:r>
            <a:r>
              <a:rPr lang="en-US" u="sng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sin</a:t>
            </a:r>
            <a:r>
              <a:rPr lang="en-US" u="sng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u="sng" dirty="0" smtClean="0">
                <a:solidFill>
                  <a:srgbClr val="0070C0"/>
                </a:solidFill>
                <a:latin typeface="Kokila" pitchFamily="34" charset="0"/>
                <a:cs typeface="Kokila" pitchFamily="34" charset="0"/>
              </a:rPr>
              <a:t>is a slave of sin</a:t>
            </a:r>
            <a:r>
              <a:rPr lang="en-US" u="sng" dirty="0" smtClean="0">
                <a:latin typeface="Kokila" pitchFamily="34" charset="0"/>
                <a:cs typeface="Kokila" pitchFamily="34" charset="0"/>
              </a:rPr>
              <a:t>."</a:t>
            </a:r>
            <a:r>
              <a:rPr lang="en-US" dirty="0" smtClean="0">
                <a:latin typeface="Kokila" pitchFamily="34" charset="0"/>
                <a:cs typeface="Kokila" pitchFamily="34" charset="0"/>
              </a:rPr>
              <a:t>    </a:t>
            </a:r>
            <a:endParaRPr lang="en-US" dirty="0" smtClean="0">
              <a:latin typeface="Kokila" pitchFamily="34" charset="0"/>
              <a:cs typeface="Kokila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Blip>
                <a:blip r:embed="rId3"/>
              </a:buBlip>
              <a:defRPr/>
            </a:pPr>
            <a:r>
              <a:rPr lang="en-US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u="sng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Rom.7:14</a:t>
            </a:r>
            <a:r>
              <a:rPr lang="en-US" u="sng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dirty="0" smtClean="0">
                <a:latin typeface="Kokila" pitchFamily="34" charset="0"/>
                <a:cs typeface="Kokila" pitchFamily="34" charset="0"/>
              </a:rPr>
              <a:t>says we are all </a:t>
            </a:r>
            <a:r>
              <a:rPr lang="en-US" u="sng" dirty="0" smtClean="0">
                <a:latin typeface="Kokila" pitchFamily="34" charset="0"/>
                <a:cs typeface="Kokila" pitchFamily="34" charset="0"/>
              </a:rPr>
              <a:t>"</a:t>
            </a:r>
            <a:r>
              <a:rPr lang="en-US" u="sng" dirty="0" smtClean="0">
                <a:solidFill>
                  <a:srgbClr val="0070C0"/>
                </a:solidFill>
                <a:latin typeface="Kokila" pitchFamily="34" charset="0"/>
                <a:cs typeface="Kokila" pitchFamily="34" charset="0"/>
              </a:rPr>
              <a:t>sold under sin</a:t>
            </a:r>
            <a:r>
              <a:rPr lang="en-US" u="sng" dirty="0" smtClean="0">
                <a:latin typeface="Kokila" pitchFamily="34" charset="0"/>
                <a:cs typeface="Kokila" pitchFamily="34" charset="0"/>
              </a:rPr>
              <a:t>.</a:t>
            </a:r>
            <a:r>
              <a:rPr lang="en-US" dirty="0" smtClean="0">
                <a:latin typeface="Kokila" pitchFamily="34" charset="0"/>
                <a:cs typeface="Kokila" pitchFamily="34" charset="0"/>
              </a:rPr>
              <a:t> </a:t>
            </a:r>
            <a:endParaRPr lang="en-US" dirty="0" smtClean="0">
              <a:latin typeface="Kokila" pitchFamily="34" charset="0"/>
              <a:cs typeface="Kokila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Blip>
                <a:blip r:embed="rId3"/>
              </a:buBlip>
              <a:defRPr/>
            </a:pPr>
            <a:r>
              <a:rPr lang="en-US" dirty="0" smtClean="0">
                <a:latin typeface="Kokila" pitchFamily="34" charset="0"/>
                <a:cs typeface="Kokila" pitchFamily="34" charset="0"/>
              </a:rPr>
              <a:t>“</a:t>
            </a:r>
            <a:r>
              <a:rPr lang="en-US" u="sng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Rom.6:23</a:t>
            </a:r>
            <a:r>
              <a:rPr lang="en-US" u="sng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dirty="0" smtClean="0">
                <a:latin typeface="Kokila" pitchFamily="34" charset="0"/>
                <a:cs typeface="Kokila" pitchFamily="34" charset="0"/>
              </a:rPr>
              <a:t>says the </a:t>
            </a:r>
            <a:r>
              <a:rPr lang="en-US" dirty="0" smtClean="0">
                <a:solidFill>
                  <a:srgbClr val="0070C0"/>
                </a:solidFill>
                <a:latin typeface="Kokila" pitchFamily="34" charset="0"/>
                <a:cs typeface="Kokila" pitchFamily="34" charset="0"/>
              </a:rPr>
              <a:t>"wages</a:t>
            </a:r>
            <a:r>
              <a:rPr lang="en-US" b="1" dirty="0" smtClean="0">
                <a:solidFill>
                  <a:srgbClr val="0070C0"/>
                </a:solidFill>
                <a:latin typeface="Kokila" pitchFamily="34" charset="0"/>
                <a:cs typeface="Kokila" pitchFamily="34" charset="0"/>
              </a:rPr>
              <a:t> </a:t>
            </a:r>
            <a:r>
              <a:rPr lang="en-US" dirty="0" smtClean="0">
                <a:solidFill>
                  <a:srgbClr val="0070C0"/>
                </a:solidFill>
                <a:latin typeface="Kokila" pitchFamily="34" charset="0"/>
                <a:cs typeface="Kokila" pitchFamily="34" charset="0"/>
              </a:rPr>
              <a:t>[value, price] of sin is death."</a:t>
            </a:r>
          </a:p>
          <a:p>
            <a:pPr fontAlgn="auto">
              <a:spcAft>
                <a:spcPts val="0"/>
              </a:spcAft>
              <a:buFont typeface="Arial" pitchFamily="34" charset="0"/>
              <a:buBlip>
                <a:blip r:embed="rId4"/>
              </a:buBlip>
              <a:defRPr/>
            </a:pPr>
            <a:r>
              <a:rPr lang="en-US" sz="3500" dirty="0" smtClean="0">
                <a:solidFill>
                  <a:srgbClr val="860000"/>
                </a:solidFill>
                <a:latin typeface="Kokila" pitchFamily="34" charset="0"/>
                <a:cs typeface="Kokila" pitchFamily="34" charset="0"/>
              </a:rPr>
              <a:t>John 8:36 </a:t>
            </a:r>
            <a:r>
              <a:rPr lang="en-US" sz="3000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If the Son therefore shall make you free, ye shall free indeed</a:t>
            </a:r>
          </a:p>
          <a:p>
            <a:pPr fontAlgn="auto">
              <a:spcAft>
                <a:spcPts val="0"/>
              </a:spcAft>
              <a:buBlip>
                <a:blip r:embed="rId4"/>
              </a:buBlip>
              <a:defRPr/>
            </a:pPr>
            <a:r>
              <a:rPr lang="en-US" sz="3500" dirty="0" smtClean="0">
                <a:solidFill>
                  <a:srgbClr val="860000"/>
                </a:solidFill>
                <a:latin typeface="Kokila" pitchFamily="34" charset="0"/>
                <a:cs typeface="Kokila" pitchFamily="34" charset="0"/>
              </a:rPr>
              <a:t>Hebrews 9:22 </a:t>
            </a:r>
            <a:r>
              <a:rPr lang="en-US" sz="3500" dirty="0" smtClean="0">
                <a:solidFill>
                  <a:srgbClr val="860000"/>
                </a:solidFill>
                <a:latin typeface="Kokila" pitchFamily="34" charset="0"/>
                <a:cs typeface="Kokila" pitchFamily="34" charset="0"/>
              </a:rPr>
              <a:t>“</a:t>
            </a:r>
            <a:r>
              <a:rPr lang="en-US" sz="3000" dirty="0" smtClean="0">
                <a:solidFill>
                  <a:srgbClr val="0070C0"/>
                </a:solidFill>
                <a:latin typeface="Times New Roman"/>
                <a:ea typeface="Calibri"/>
              </a:rPr>
              <a:t>without shedding of blood is no remission</a:t>
            </a:r>
            <a:endParaRPr lang="en-US" sz="3000" dirty="0" smtClean="0">
              <a:solidFill>
                <a:srgbClr val="860000"/>
              </a:solidFill>
              <a:latin typeface="Kokila" pitchFamily="34" charset="0"/>
              <a:cs typeface="Kokila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Blip>
                <a:blip r:embed="rId4"/>
              </a:buBlip>
              <a:defRPr/>
            </a:pPr>
            <a:r>
              <a:rPr lang="en-US" sz="3500" dirty="0" smtClean="0">
                <a:solidFill>
                  <a:srgbClr val="860000"/>
                </a:solidFill>
                <a:latin typeface="Kokila" pitchFamily="34" charset="0"/>
                <a:cs typeface="Kokila" pitchFamily="34" charset="0"/>
              </a:rPr>
              <a:t>Matthew 26:28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3500" b="1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 1 Pet.1:18-19 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"You were not redeemed with corruptible 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things, like        	silver 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or gold, from your aimless conduct received by tradition 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	from 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your fathers but with the </a:t>
            </a:r>
            <a:r>
              <a:rPr lang="en-US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precious blood of Christ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, as of a 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		lamb </a:t>
            </a:r>
            <a:r>
              <a:rPr lang="en-US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without blemish 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and </a:t>
            </a:r>
            <a:r>
              <a:rPr lang="en-US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without spot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8600"/>
            <a:ext cx="8382000" cy="6629400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Blip>
                <a:blip r:embed="rId2"/>
              </a:buBlip>
              <a:defRPr/>
            </a:pPr>
            <a:r>
              <a:rPr lang="en-US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sz="3800" b="1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Listen to what God's word has to say about our sin</a:t>
            </a:r>
            <a:r>
              <a:rPr lang="en-US" sz="3800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.</a:t>
            </a:r>
            <a:endParaRPr lang="en-US" dirty="0" smtClean="0">
              <a:solidFill>
                <a:srgbClr val="002060"/>
              </a:solidFill>
              <a:latin typeface="Kokila" pitchFamily="34" charset="0"/>
              <a:cs typeface="Kokila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Blip>
                <a:blip r:embed="rId3"/>
              </a:buBlip>
              <a:defRPr/>
            </a:pPr>
            <a:r>
              <a:rPr lang="en-US" b="1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Psa.103:12</a:t>
            </a:r>
            <a:r>
              <a:rPr lang="en-US" dirty="0" smtClean="0">
                <a:latin typeface="Kokila" pitchFamily="34" charset="0"/>
                <a:cs typeface="Kokila" pitchFamily="34" charset="0"/>
              </a:rPr>
              <a:t> says, "As far as the east is from the west, So far has He removed our transgressions from us." </a:t>
            </a:r>
          </a:p>
          <a:p>
            <a:pPr fontAlgn="auto">
              <a:spcAft>
                <a:spcPts val="0"/>
              </a:spcAft>
              <a:buFont typeface="Arial" pitchFamily="34" charset="0"/>
              <a:buBlip>
                <a:blip r:embed="rId3"/>
              </a:buBlip>
              <a:defRPr/>
            </a:pPr>
            <a:r>
              <a:rPr lang="en-US" b="1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Isa.44:22</a:t>
            </a:r>
            <a:r>
              <a:rPr lang="en-US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 </a:t>
            </a:r>
            <a:r>
              <a:rPr lang="en-US" dirty="0" smtClean="0">
                <a:latin typeface="Kokila" pitchFamily="34" charset="0"/>
                <a:cs typeface="Kokila" pitchFamily="34" charset="0"/>
              </a:rPr>
              <a:t>says, "I have blotted out, like a thick cloud, your transgressions, And like a cloud, your sins. Return to Me, for I have redeemed you." </a:t>
            </a:r>
          </a:p>
          <a:p>
            <a:pPr fontAlgn="auto">
              <a:spcAft>
                <a:spcPts val="0"/>
              </a:spcAft>
              <a:buFont typeface="Arial" pitchFamily="34" charset="0"/>
              <a:buBlip>
                <a:blip r:embed="rId3"/>
              </a:buBlip>
              <a:defRPr/>
            </a:pPr>
            <a:r>
              <a:rPr lang="en-US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b="1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Jer.31:34</a:t>
            </a:r>
            <a:r>
              <a:rPr lang="en-US" dirty="0" smtClean="0">
                <a:latin typeface="Kokila" pitchFamily="34" charset="0"/>
                <a:cs typeface="Kokila" pitchFamily="34" charset="0"/>
              </a:rPr>
              <a:t> says, "For I will forgive their iniquity, and their sin I will remember no more." </a:t>
            </a:r>
          </a:p>
          <a:p>
            <a:pPr fontAlgn="auto">
              <a:spcAft>
                <a:spcPts val="0"/>
              </a:spcAft>
              <a:buFont typeface="Arial" pitchFamily="34" charset="0"/>
              <a:buBlip>
                <a:blip r:embed="rId3"/>
              </a:buBlip>
              <a:defRPr/>
            </a:pPr>
            <a:r>
              <a:rPr lang="en-US" b="1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Mic.7:19</a:t>
            </a:r>
            <a:r>
              <a:rPr lang="en-US" dirty="0" smtClean="0">
                <a:latin typeface="Kokila" pitchFamily="34" charset="0"/>
                <a:cs typeface="Kokila" pitchFamily="34" charset="0"/>
              </a:rPr>
              <a:t> says, " He will again have compassion on us, And will subdue our iniquities. You will cast all our sins Into the depths of the sea." </a:t>
            </a:r>
          </a:p>
          <a:p>
            <a:pPr fontAlgn="auto">
              <a:spcAft>
                <a:spcPts val="0"/>
              </a:spcAft>
              <a:buFont typeface="Arial" pitchFamily="34" charset="0"/>
              <a:buBlip>
                <a:blip r:embed="rId3"/>
              </a:buBlip>
              <a:defRPr/>
            </a:pPr>
            <a:r>
              <a:rPr lang="en-US" b="1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b="1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1 John 1:9</a:t>
            </a:r>
            <a:r>
              <a:rPr lang="en-US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 </a:t>
            </a:r>
            <a:r>
              <a:rPr lang="en-US" dirty="0" smtClean="0">
                <a:latin typeface="Kokila" pitchFamily="34" charset="0"/>
                <a:cs typeface="Kokila" pitchFamily="34" charset="0"/>
              </a:rPr>
              <a:t>says, "If we confess our sins, He is faithful and just to forgive us our sins and to cleanse us from all unrighteousness."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borders-frames-notepad-backgrounds-powerpoin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763000" cy="5943600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800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sz="3800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7</a:t>
            </a:r>
            <a:r>
              <a:rPr lang="en-US" sz="3800" dirty="0" smtClean="0">
                <a:latin typeface="Kokila" pitchFamily="34" charset="0"/>
                <a:cs typeface="Kokila" pitchFamily="34" charset="0"/>
              </a:rPr>
              <a:t> In </a:t>
            </a:r>
            <a:r>
              <a:rPr lang="en-US" sz="3800" dirty="0" smtClean="0">
                <a:latin typeface="Kokila" pitchFamily="34" charset="0"/>
                <a:cs typeface="Kokila" pitchFamily="34" charset="0"/>
              </a:rPr>
              <a:t>whom we have redemption through his blood, the forgiveness of sins, </a:t>
            </a:r>
            <a:r>
              <a:rPr lang="en-US" sz="3800" b="1" u="sng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according to the riches of his grace</a:t>
            </a:r>
            <a:r>
              <a:rPr lang="en-US" sz="3800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;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46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Grace </a:t>
            </a:r>
            <a:r>
              <a:rPr lang="en-US" sz="46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means </a:t>
            </a:r>
            <a:r>
              <a:rPr lang="en-US" sz="4100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: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4100" dirty="0" smtClean="0">
                <a:latin typeface="Kokila" pitchFamily="34" charset="0"/>
                <a:cs typeface="Kokila" pitchFamily="34" charset="0"/>
              </a:rPr>
              <a:t> Receiving 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God's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F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avor</a:t>
            </a:r>
            <a:r>
              <a:rPr lang="en-US" sz="4100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 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when we deserve His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A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nger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.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4100" dirty="0" smtClean="0">
                <a:latin typeface="Kokila" pitchFamily="34" charset="0"/>
                <a:cs typeface="Kokila" pitchFamily="34" charset="0"/>
              </a:rPr>
              <a:t>God 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brings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us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In</a:t>
            </a:r>
            <a:r>
              <a:rPr lang="en-US" sz="4100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 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instead of casts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us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Out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,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4100" dirty="0" smtClean="0">
                <a:latin typeface="Kokila" pitchFamily="34" charset="0"/>
                <a:cs typeface="Kokila" pitchFamily="34" charset="0"/>
              </a:rPr>
              <a:t>He gives us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life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 instead of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death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,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love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 instead of</a:t>
            </a:r>
            <a:r>
              <a:rPr lang="en-US" sz="4100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hate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,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Blessings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instead of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Cursing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, </a:t>
            </a:r>
            <a:endParaRPr lang="en-US" sz="4100" dirty="0" smtClean="0">
              <a:latin typeface="Kokila" pitchFamily="34" charset="0"/>
              <a:cs typeface="Kokila" pitchFamily="34" charset="0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Pardon 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instead of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J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udgment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,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P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eace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instead of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Pain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,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Joy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instead of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S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orrow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 </a:t>
            </a:r>
            <a:endParaRPr lang="en-US" sz="4100" dirty="0" smtClean="0">
              <a:latin typeface="Kokila" pitchFamily="34" charset="0"/>
              <a:cs typeface="Kokila" pitchFamily="34" charset="0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H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eaven 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instead of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Hell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.  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God's grace 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is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limitless</a:t>
            </a:r>
            <a:r>
              <a:rPr lang="en-US" sz="4100" dirty="0" smtClean="0">
                <a:latin typeface="Kokila" pitchFamily="34" charset="0"/>
                <a:cs typeface="Kokila" pitchFamily="34" charset="0"/>
              </a:rPr>
              <a:t> and 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I</a:t>
            </a:r>
            <a:r>
              <a:rPr lang="en-US" sz="4100" b="1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nfinite</a:t>
            </a:r>
            <a:endParaRPr lang="en-US" sz="4100" b="1" dirty="0" smtClean="0">
              <a:solidFill>
                <a:srgbClr val="FF0000"/>
              </a:solidFill>
              <a:latin typeface="Kokila" pitchFamily="34" charset="0"/>
              <a:cs typeface="Kokil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images 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3" y="0"/>
            <a:ext cx="910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534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latin typeface="Kokila" pitchFamily="34" charset="0"/>
                <a:cs typeface="Kokila" pitchFamily="34" charset="0"/>
              </a:rPr>
              <a:t>II.</a:t>
            </a:r>
            <a:r>
              <a:rPr lang="en-US" u="sng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b="1" u="sng" dirty="0" smtClean="0">
                <a:latin typeface="Kokila" pitchFamily="34" charset="0"/>
                <a:cs typeface="Kokila" pitchFamily="34" charset="0"/>
              </a:rPr>
              <a:t>WE HAVE REVELATION IN CHRIST</a:t>
            </a:r>
            <a:r>
              <a:rPr lang="en-US" u="sng" dirty="0" smtClean="0">
                <a:latin typeface="Kokila" pitchFamily="34" charset="0"/>
                <a:cs typeface="Kokila" pitchFamily="34" charset="0"/>
              </a:rPr>
              <a:t>:</a:t>
            </a:r>
            <a:r>
              <a:rPr lang="en-US" u="sng" dirty="0" smtClean="0"/>
              <a:t/>
            </a:r>
            <a:br>
              <a:rPr lang="en-US" u="sng" dirty="0" smtClean="0"/>
            </a:br>
            <a:r>
              <a:rPr lang="en-US" dirty="0" smtClean="0">
                <a:solidFill>
                  <a:srgbClr val="C00000"/>
                </a:solidFill>
              </a:rPr>
              <a:t> Verses </a:t>
            </a:r>
            <a:r>
              <a:rPr lang="en-US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9-10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8763000" cy="48768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1 Peter 2:9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US" sz="3000" b="1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verse 10</a:t>
            </a:r>
            <a:r>
              <a:rPr lang="en-US" sz="3000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  </a:t>
            </a:r>
            <a:r>
              <a:rPr lang="en-US" sz="3000" dirty="0" smtClean="0">
                <a:latin typeface="Kokila" pitchFamily="34" charset="0"/>
                <a:cs typeface="Kokila" pitchFamily="34" charset="0"/>
              </a:rPr>
              <a:t>"</a:t>
            </a:r>
            <a:r>
              <a:rPr lang="en-US" sz="3000" b="1" u="sng" dirty="0" smtClean="0">
                <a:solidFill>
                  <a:schemeClr val="tx2">
                    <a:lumMod val="50000"/>
                  </a:schemeClr>
                </a:solidFill>
                <a:latin typeface="Kokila" pitchFamily="34" charset="0"/>
                <a:cs typeface="Kokila" pitchFamily="34" charset="0"/>
              </a:rPr>
              <a:t>the dispensation of the fullness of times</a:t>
            </a:r>
            <a:r>
              <a:rPr lang="en-US" sz="3000" dirty="0" smtClean="0">
                <a:latin typeface="Kokila" pitchFamily="34" charset="0"/>
                <a:cs typeface="Kokila" pitchFamily="34" charset="0"/>
              </a:rPr>
              <a:t>," </a:t>
            </a:r>
            <a:r>
              <a:rPr lang="en-US" sz="2800" dirty="0" smtClean="0">
                <a:latin typeface="Kokila" pitchFamily="34" charset="0"/>
                <a:cs typeface="Kokila" pitchFamily="34" charset="0"/>
              </a:rPr>
              <a:t>just the right time God is going to </a:t>
            </a:r>
            <a:r>
              <a:rPr lang="en-US" sz="3000" u="sng" dirty="0" smtClean="0">
                <a:solidFill>
                  <a:schemeClr val="tx2">
                    <a:lumMod val="50000"/>
                  </a:schemeClr>
                </a:solidFill>
                <a:latin typeface="Kokila" pitchFamily="34" charset="0"/>
                <a:cs typeface="Kokila" pitchFamily="34" charset="0"/>
              </a:rPr>
              <a:t>"</a:t>
            </a:r>
            <a:r>
              <a:rPr lang="en-US" sz="3000" b="1" u="sng" dirty="0" smtClean="0">
                <a:solidFill>
                  <a:schemeClr val="tx2">
                    <a:lumMod val="50000"/>
                  </a:schemeClr>
                </a:solidFill>
                <a:latin typeface="Kokila" pitchFamily="34" charset="0"/>
                <a:cs typeface="Kokila" pitchFamily="34" charset="0"/>
              </a:rPr>
              <a:t>gather together in all things in Christ</a:t>
            </a:r>
            <a:r>
              <a:rPr lang="en-US" sz="3000" u="sng" dirty="0" smtClean="0">
                <a:solidFill>
                  <a:schemeClr val="tx2">
                    <a:lumMod val="50000"/>
                  </a:schemeClr>
                </a:solidFill>
                <a:latin typeface="Kokila" pitchFamily="34" charset="0"/>
                <a:cs typeface="Kokila" pitchFamily="34" charset="0"/>
              </a:rPr>
              <a:t>" </a:t>
            </a:r>
            <a:r>
              <a:rPr lang="en-US" sz="2800" dirty="0" smtClean="0">
                <a:latin typeface="Kokila" pitchFamily="34" charset="0"/>
                <a:cs typeface="Kokila" pitchFamily="34" charset="0"/>
              </a:rPr>
              <a:t>whether those things are </a:t>
            </a:r>
            <a:r>
              <a:rPr lang="en-US" sz="3000" u="sng" dirty="0" smtClean="0">
                <a:solidFill>
                  <a:schemeClr val="tx2">
                    <a:lumMod val="50000"/>
                  </a:schemeClr>
                </a:solidFill>
                <a:latin typeface="Kokila" pitchFamily="34" charset="0"/>
                <a:cs typeface="Kokila" pitchFamily="34" charset="0"/>
              </a:rPr>
              <a:t>"</a:t>
            </a:r>
            <a:r>
              <a:rPr lang="en-US" sz="3000" b="1" u="sng" dirty="0" smtClean="0">
                <a:solidFill>
                  <a:schemeClr val="tx2">
                    <a:lumMod val="50000"/>
                  </a:schemeClr>
                </a:solidFill>
                <a:latin typeface="Kokila" pitchFamily="34" charset="0"/>
                <a:cs typeface="Kokila" pitchFamily="34" charset="0"/>
              </a:rPr>
              <a:t>in heaven</a:t>
            </a:r>
            <a:r>
              <a:rPr lang="en-US" sz="3000" u="sng" dirty="0" smtClean="0">
                <a:solidFill>
                  <a:schemeClr val="tx2">
                    <a:lumMod val="50000"/>
                  </a:schemeClr>
                </a:solidFill>
                <a:latin typeface="Kokila" pitchFamily="34" charset="0"/>
                <a:cs typeface="Kokila" pitchFamily="34" charset="0"/>
              </a:rPr>
              <a:t>" </a:t>
            </a:r>
            <a:r>
              <a:rPr lang="en-US" sz="3000" dirty="0" smtClean="0">
                <a:latin typeface="Kokila" pitchFamily="34" charset="0"/>
                <a:cs typeface="Kokila" pitchFamily="34" charset="0"/>
              </a:rPr>
              <a:t>or "</a:t>
            </a:r>
            <a:r>
              <a:rPr lang="en-US" sz="3000" b="1" u="sng" dirty="0" smtClean="0">
                <a:solidFill>
                  <a:schemeClr val="tx2">
                    <a:lumMod val="50000"/>
                  </a:schemeClr>
                </a:solidFill>
                <a:latin typeface="Kokila" pitchFamily="34" charset="0"/>
                <a:cs typeface="Kokila" pitchFamily="34" charset="0"/>
              </a:rPr>
              <a:t>on earth</a:t>
            </a:r>
            <a:r>
              <a:rPr lang="en-US" sz="3000" u="sng" dirty="0" smtClean="0">
                <a:solidFill>
                  <a:schemeClr val="tx2">
                    <a:lumMod val="50000"/>
                  </a:schemeClr>
                </a:solidFill>
                <a:latin typeface="Kokila" pitchFamily="34" charset="0"/>
                <a:cs typeface="Kokila" pitchFamily="34" charset="0"/>
              </a:rPr>
              <a:t>" </a:t>
            </a:r>
            <a:r>
              <a:rPr lang="en-US" sz="3000" dirty="0" smtClean="0">
                <a:latin typeface="Kokila" pitchFamily="34" charset="0"/>
                <a:cs typeface="Kokila" pitchFamily="34" charset="0"/>
              </a:rPr>
              <a:t>all will be </a:t>
            </a:r>
            <a:r>
              <a:rPr lang="en-US" sz="3000" u="sng" dirty="0" smtClean="0">
                <a:solidFill>
                  <a:schemeClr val="tx2">
                    <a:lumMod val="50000"/>
                  </a:schemeClr>
                </a:solidFill>
                <a:latin typeface="Kokila" pitchFamily="34" charset="0"/>
                <a:cs typeface="Kokila" pitchFamily="34" charset="0"/>
              </a:rPr>
              <a:t>"</a:t>
            </a:r>
            <a:r>
              <a:rPr lang="en-US" sz="3000" b="1" u="sng" dirty="0" smtClean="0">
                <a:solidFill>
                  <a:schemeClr val="tx2">
                    <a:lumMod val="50000"/>
                  </a:schemeClr>
                </a:solidFill>
                <a:latin typeface="Kokila" pitchFamily="34" charset="0"/>
                <a:cs typeface="Kokila" pitchFamily="34" charset="0"/>
              </a:rPr>
              <a:t>in Him</a:t>
            </a:r>
            <a:r>
              <a:rPr lang="en-US" sz="3000" u="sng" dirty="0" smtClean="0">
                <a:solidFill>
                  <a:schemeClr val="tx2">
                    <a:lumMod val="50000"/>
                  </a:schemeClr>
                </a:solidFill>
                <a:latin typeface="Kokila" pitchFamily="34" charset="0"/>
                <a:cs typeface="Kokila" pitchFamily="34" charset="0"/>
              </a:rPr>
              <a:t>."</a:t>
            </a:r>
            <a:r>
              <a:rPr lang="en-US" sz="3000" dirty="0" smtClean="0">
                <a:latin typeface="Kokila" pitchFamily="34" charset="0"/>
                <a:cs typeface="Kokila" pitchFamily="34" charset="0"/>
              </a:rPr>
              <a:t> </a:t>
            </a:r>
            <a:endParaRPr lang="en-US" dirty="0" smtClean="0">
              <a:latin typeface="Kokila" pitchFamily="34" charset="0"/>
              <a:cs typeface="Kokila" pitchFamily="34" charset="0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b="1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Philippians 2:10-11</a:t>
            </a:r>
            <a:r>
              <a:rPr lang="en-US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 </a:t>
            </a:r>
            <a:r>
              <a:rPr lang="en-US" baseline="30000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10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That at the name of Jesus every knee should bow, of</a:t>
            </a:r>
            <a:r>
              <a:rPr lang="en-US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 </a:t>
            </a:r>
            <a:r>
              <a:rPr lang="en-US" i="1" u="sng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things</a:t>
            </a:r>
            <a:r>
              <a:rPr lang="en-US" u="sng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 in heaven, 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and </a:t>
            </a:r>
            <a:r>
              <a:rPr lang="en-US" i="1" u="sng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things</a:t>
            </a:r>
            <a:r>
              <a:rPr lang="en-US" u="sng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 in earth</a:t>
            </a:r>
            <a:r>
              <a:rPr lang="en-US" u="sng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, 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and </a:t>
            </a:r>
            <a:r>
              <a:rPr lang="en-US" i="1" u="sng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things</a:t>
            </a:r>
            <a:r>
              <a:rPr lang="en-US" u="sng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 under the earth</a:t>
            </a:r>
            <a:r>
              <a:rPr lang="en-US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; </a:t>
            </a:r>
            <a:r>
              <a:rPr lang="en-US" baseline="30000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11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And </a:t>
            </a:r>
            <a:r>
              <a:rPr lang="en-US" i="1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that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 every tongue should confess that Jesus Christ </a:t>
            </a:r>
            <a:r>
              <a:rPr lang="en-US" i="1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is</a:t>
            </a:r>
            <a:r>
              <a:rPr lang="en-US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 Lord, to the glory of God the Father.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images (4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1066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latin typeface="Kokila" pitchFamily="34" charset="0"/>
                <a:cs typeface="Kokila" pitchFamily="34" charset="0"/>
              </a:rPr>
              <a:t>III. WE HAVE AN INHERITANCE  IN CHRIST:</a:t>
            </a:r>
            <a:r>
              <a:rPr lang="en-US" dirty="0" smtClean="0">
                <a:latin typeface="Kokila" pitchFamily="34" charset="0"/>
                <a:cs typeface="Kokila" pitchFamily="34" charset="0"/>
              </a:rPr>
              <a:t> </a:t>
            </a:r>
            <a:br>
              <a:rPr lang="en-US" dirty="0" smtClean="0">
                <a:latin typeface="Kokila" pitchFamily="34" charset="0"/>
                <a:cs typeface="Kokila" pitchFamily="34" charset="0"/>
              </a:rPr>
            </a:br>
            <a:r>
              <a:rPr lang="en-US" b="1" baseline="30000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  </a:t>
            </a:r>
            <a:r>
              <a:rPr lang="en-US" b="1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 Verse 11-14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981200"/>
            <a:ext cx="8763000" cy="4419600"/>
          </a:xfrm>
        </p:spPr>
        <p:txBody>
          <a:bodyPr rtlCol="0">
            <a:normAutofit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lphaUcPeriod"/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The Ground Of Our Inheritance:</a:t>
            </a:r>
            <a:r>
              <a:rPr lang="en-US" sz="4000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 </a:t>
            </a:r>
            <a:r>
              <a:rPr lang="en-US" sz="4000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verse 11a</a:t>
            </a:r>
            <a:endParaRPr lang="en-US" sz="4000" dirty="0" smtClean="0">
              <a:solidFill>
                <a:srgbClr val="FF0000"/>
              </a:solidFill>
              <a:latin typeface="Kokila" pitchFamily="34" charset="0"/>
              <a:cs typeface="Kokila" pitchFamily="34" charset="0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b="1" dirty="0" smtClean="0">
                <a:solidFill>
                  <a:srgbClr val="C00000"/>
                </a:solidFill>
                <a:latin typeface="Kokila" pitchFamily="34" charset="0"/>
                <a:cs typeface="Kokila" pitchFamily="34" charset="0"/>
              </a:rPr>
              <a:t>Romans 8:1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lphaUcPeriod" startAt="2"/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Our Inheritance is sure</a:t>
            </a:r>
            <a:r>
              <a:rPr lang="en-US" sz="4000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.</a:t>
            </a:r>
            <a:r>
              <a:rPr lang="en-US" sz="4000" dirty="0" smtClean="0">
                <a:latin typeface="Kokila" pitchFamily="34" charset="0"/>
                <a:cs typeface="Kokila" pitchFamily="34" charset="0"/>
              </a:rPr>
              <a:t> </a:t>
            </a:r>
            <a:r>
              <a:rPr lang="en-US" sz="4000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Verse11a</a:t>
            </a:r>
            <a:endParaRPr lang="en-US" sz="4000" dirty="0" smtClean="0">
              <a:solidFill>
                <a:srgbClr val="FF0000"/>
              </a:solidFill>
              <a:latin typeface="Kokila" pitchFamily="34" charset="0"/>
              <a:cs typeface="Kokila" pitchFamily="34" charset="0"/>
            </a:endParaRPr>
          </a:p>
          <a:p>
            <a:pPr marL="514350" indent="-514350" fontAlgn="auto">
              <a:spcAft>
                <a:spcPts val="0"/>
              </a:spcAft>
              <a:buFont typeface="+mj-lt"/>
              <a:buAutoNum type="alphaUcPeriod" startAt="2"/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The Giving Of Our Inheritance</a:t>
            </a:r>
            <a:r>
              <a:rPr lang="en-US" sz="4000" b="1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: </a:t>
            </a:r>
            <a:r>
              <a:rPr lang="en-US" sz="4000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verse11b</a:t>
            </a:r>
            <a:r>
              <a:rPr lang="en-US" sz="4000" dirty="0" smtClean="0">
                <a:latin typeface="Kokila" pitchFamily="34" charset="0"/>
                <a:cs typeface="Kokila" pitchFamily="34" charset="0"/>
              </a:rPr>
              <a:t>: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lphaUcPeriod" startAt="2"/>
              <a:defRPr/>
            </a:pPr>
            <a:r>
              <a:rPr lang="en-US" sz="4000" b="1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The Guarantee Of Our Inheritance</a:t>
            </a:r>
            <a:r>
              <a:rPr lang="en-US" sz="4000" b="1" dirty="0" smtClean="0">
                <a:solidFill>
                  <a:srgbClr val="002060"/>
                </a:solidFill>
                <a:latin typeface="Kokila" pitchFamily="34" charset="0"/>
                <a:cs typeface="Kokila" pitchFamily="34" charset="0"/>
              </a:rPr>
              <a:t>: </a:t>
            </a:r>
            <a:r>
              <a:rPr lang="en-US" sz="3600" dirty="0" smtClean="0">
                <a:solidFill>
                  <a:srgbClr val="FF0000"/>
                </a:solidFill>
                <a:latin typeface="Kokila" pitchFamily="34" charset="0"/>
                <a:cs typeface="Kokila" pitchFamily="34" charset="0"/>
              </a:rPr>
              <a:t>v13d-14a</a:t>
            </a:r>
            <a:endParaRPr lang="en-US" sz="3600" dirty="0" smtClean="0">
              <a:solidFill>
                <a:srgbClr val="FF0000"/>
              </a:solidFill>
              <a:latin typeface="Kokila" pitchFamily="34" charset="0"/>
              <a:cs typeface="Kokil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s (5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13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2400" y="0"/>
          <a:ext cx="8991600" cy="6743004"/>
        </p:xfrm>
        <a:graphic>
          <a:graphicData uri="http://schemas.openxmlformats.org/drawingml/2006/table">
            <a:tbl>
              <a:tblPr/>
              <a:tblGrid>
                <a:gridCol w="768513"/>
                <a:gridCol w="5750397"/>
                <a:gridCol w="2472690"/>
              </a:tblGrid>
              <a:tr h="68150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i="1" dirty="0">
                          <a:solidFill>
                            <a:srgbClr val="FFFF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Verse</a:t>
                      </a:r>
                      <a:endParaRPr lang="en-US" sz="2400" b="1" dirty="0">
                        <a:solidFill>
                          <a:srgbClr val="FFFF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000" b="1" i="1" dirty="0">
                          <a:solidFill>
                            <a:srgbClr val="FFFF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What God Does… Has done</a:t>
                      </a:r>
                      <a:endParaRPr lang="en-US" sz="3000" b="1" dirty="0">
                        <a:solidFill>
                          <a:srgbClr val="FFFF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i="1" dirty="0">
                          <a:solidFill>
                            <a:srgbClr val="FFFF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What We Do… Did</a:t>
                      </a:r>
                      <a:endParaRPr lang="en-US" sz="2800" b="1" dirty="0">
                        <a:solidFill>
                          <a:srgbClr val="FFFF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42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C0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1:3</a:t>
                      </a:r>
                      <a:endParaRPr lang="en-US" sz="3600" b="1" dirty="0">
                        <a:solidFill>
                          <a:srgbClr val="C0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 smtClean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 Fully Blessed</a:t>
                      </a: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:</a:t>
                      </a:r>
                      <a:r>
                        <a:rPr lang="en-GB" sz="2800" b="1" dirty="0" smtClean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</a:t>
                      </a: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God </a:t>
                      </a:r>
                      <a:r>
                        <a:rPr lang="en-GB" sz="2800" b="1" u="sng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HAS</a:t>
                      </a: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blessed us with </a:t>
                      </a:r>
                      <a:r>
                        <a:rPr lang="en-GB" sz="2800" b="1" u="sng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EVERY</a:t>
                      </a: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spiritual blessing in Christ (already!)</a:t>
                      </a:r>
                      <a:endParaRPr lang="en-US" sz="36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We praise God!</a:t>
                      </a:r>
                      <a:endParaRPr lang="en-US" sz="36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21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C0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1:4</a:t>
                      </a:r>
                      <a:endParaRPr lang="en-US" sz="3600" b="1" dirty="0">
                        <a:solidFill>
                          <a:srgbClr val="C0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 smtClean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Spotless</a:t>
                      </a: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:</a:t>
                      </a:r>
                      <a:r>
                        <a:rPr lang="en-GB" sz="2800" b="1" dirty="0" smtClean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</a:t>
                      </a: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God chose us before the foundation of the world and made </a:t>
                      </a:r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us holy </a:t>
                      </a: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and </a:t>
                      </a:r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blameless</a:t>
                      </a: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in His sight!</a:t>
                      </a:r>
                      <a:endParaRPr lang="en-US" sz="36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 </a:t>
                      </a:r>
                      <a:endParaRPr lang="en-US" sz="36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45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C0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1:5</a:t>
                      </a:r>
                      <a:endParaRPr lang="en-US" sz="3600" b="1" dirty="0">
                        <a:solidFill>
                          <a:srgbClr val="C0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God predestined and adopted us as </a:t>
                      </a:r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His</a:t>
                      </a: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own son! (In His family!)</a:t>
                      </a:r>
                      <a:endParaRPr lang="en-US" sz="36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 </a:t>
                      </a:r>
                      <a:endParaRPr lang="en-US" sz="36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45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C0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1:6</a:t>
                      </a:r>
                      <a:endParaRPr lang="en-US" sz="3600" b="1" dirty="0">
                        <a:solidFill>
                          <a:srgbClr val="C0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God freely gave </a:t>
                      </a:r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His</a:t>
                      </a: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grace to us</a:t>
                      </a:r>
                      <a:endParaRPr lang="en-US" sz="36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We praise His glorious grace!</a:t>
                      </a:r>
                      <a:endParaRPr lang="en-US" sz="3600" b="1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21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C0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1:7</a:t>
                      </a:r>
                      <a:endParaRPr lang="en-US" sz="3600" b="1" dirty="0">
                        <a:solidFill>
                          <a:srgbClr val="C0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God redeemed us (brought us back to himself by paying the price – his death!) and forgave us </a:t>
                      </a:r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ALL</a:t>
                      </a: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our sins.</a:t>
                      </a:r>
                      <a:endParaRPr lang="en-US" sz="36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8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 </a:t>
                      </a:r>
                      <a:endParaRPr lang="en-US" sz="36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s (5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13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0" y="0"/>
          <a:ext cx="9144000" cy="6880646"/>
        </p:xfrm>
        <a:graphic>
          <a:graphicData uri="http://schemas.openxmlformats.org/drawingml/2006/table">
            <a:tbl>
              <a:tblPr/>
              <a:tblGrid>
                <a:gridCol w="685800"/>
                <a:gridCol w="6248400"/>
                <a:gridCol w="2209800"/>
              </a:tblGrid>
              <a:tr h="66398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i="1" dirty="0">
                          <a:solidFill>
                            <a:srgbClr val="FFFF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Verse</a:t>
                      </a:r>
                      <a:endParaRPr lang="en-US" sz="2400" dirty="0">
                        <a:solidFill>
                          <a:srgbClr val="FFFF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3200" b="1" i="1" dirty="0">
                          <a:solidFill>
                            <a:srgbClr val="FFFF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What God </a:t>
                      </a:r>
                      <a:r>
                        <a:rPr lang="en-GB" sz="3200" b="1" i="1">
                          <a:solidFill>
                            <a:srgbClr val="FFFF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Does</a:t>
                      </a:r>
                      <a:r>
                        <a:rPr lang="en-GB" sz="3200" b="1" i="1" smtClean="0">
                          <a:solidFill>
                            <a:srgbClr val="FFFF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…  </a:t>
                      </a:r>
                      <a:r>
                        <a:rPr lang="en-GB" sz="3200" b="1" i="1" dirty="0">
                          <a:solidFill>
                            <a:srgbClr val="FFFF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Has done</a:t>
                      </a:r>
                      <a:endParaRPr lang="en-US" sz="3200" dirty="0">
                        <a:solidFill>
                          <a:srgbClr val="FFFF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i="1" dirty="0">
                          <a:solidFill>
                            <a:srgbClr val="FFFF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What We Do… Did</a:t>
                      </a:r>
                      <a:endParaRPr lang="en-US" sz="2400" dirty="0">
                        <a:solidFill>
                          <a:srgbClr val="FFFF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643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C0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1:8</a:t>
                      </a:r>
                      <a:endParaRPr lang="en-US" sz="3200" b="1" dirty="0">
                        <a:solidFill>
                          <a:srgbClr val="C0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God lavished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grace,</a:t>
                      </a: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wisdom</a:t>
                      </a: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and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understanding</a:t>
                      </a: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upon us.</a:t>
                      </a:r>
                      <a:endParaRPr lang="en-US" sz="32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 </a:t>
                      </a:r>
                      <a:endParaRPr lang="en-US" sz="3200" b="1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390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C0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1:9</a:t>
                      </a:r>
                      <a:endParaRPr lang="en-US" sz="3200" b="1" dirty="0">
                        <a:solidFill>
                          <a:srgbClr val="C0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Showed us the mystery of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His will </a:t>
                      </a: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which He purposed in Christ</a:t>
                      </a:r>
                      <a:endParaRPr lang="en-US" sz="32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 </a:t>
                      </a:r>
                      <a:endParaRPr lang="en-US" sz="32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99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C0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1:10</a:t>
                      </a:r>
                      <a:endParaRPr lang="en-US" sz="3200" b="1" dirty="0">
                        <a:solidFill>
                          <a:srgbClr val="C0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God will submit everything to Christ</a:t>
                      </a:r>
                      <a:endParaRPr lang="en-US" sz="32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 </a:t>
                      </a:r>
                      <a:endParaRPr lang="en-US" sz="3200" b="1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969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C0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1:11</a:t>
                      </a:r>
                      <a:endParaRPr lang="en-US" sz="3200" b="1" dirty="0">
                        <a:solidFill>
                          <a:srgbClr val="C0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God has given us an inheritance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in Christ</a:t>
                      </a: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, and as He predestined us, He works everything out for us according to His own will and purpose!</a:t>
                      </a:r>
                      <a:endParaRPr lang="en-US" sz="32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 </a:t>
                      </a:r>
                      <a:endParaRPr lang="en-US" sz="3200" b="1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23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C0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1:12</a:t>
                      </a:r>
                      <a:endParaRPr lang="en-US" sz="3200" b="1" dirty="0">
                        <a:solidFill>
                          <a:srgbClr val="C0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God gave us awesome hope in Christ</a:t>
                      </a:r>
                      <a:endParaRPr lang="en-US" sz="32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We hope in Christ and praise His glory in doing this!</a:t>
                      </a:r>
                      <a:endParaRPr lang="en-US" sz="28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49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C0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1:13</a:t>
                      </a:r>
                      <a:endParaRPr lang="en-US" sz="3200" b="1" dirty="0">
                        <a:solidFill>
                          <a:srgbClr val="C0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God has sealed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us </a:t>
                      </a: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with the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Holy Spirit</a:t>
                      </a:r>
                      <a:endParaRPr lang="en-US" sz="3200" b="1" dirty="0">
                        <a:solidFill>
                          <a:srgbClr val="FF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We believed the good news!</a:t>
                      </a:r>
                      <a:endParaRPr lang="en-US" sz="28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969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C0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1:14</a:t>
                      </a:r>
                      <a:endParaRPr lang="en-US" sz="3200" b="1" dirty="0">
                        <a:solidFill>
                          <a:srgbClr val="C00000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God has given us a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guarantee</a:t>
                      </a: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 of our inheritance by the Holy Spirit He has given us. He has made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us His own possession</a:t>
                      </a:r>
                      <a:r>
                        <a:rPr lang="en-GB" sz="24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!</a:t>
                      </a:r>
                      <a:endParaRPr lang="en-US" sz="32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00004C"/>
                          </a:solidFill>
                          <a:latin typeface="Kokila" pitchFamily="34" charset="0"/>
                          <a:ea typeface="Times New Roman"/>
                          <a:cs typeface="Kokila" pitchFamily="34" charset="0"/>
                        </a:rPr>
                        <a:t>We give praise to His glory!</a:t>
                      </a:r>
                      <a:endParaRPr lang="en-US" sz="2800" b="1" dirty="0">
                        <a:solidFill>
                          <a:srgbClr val="00004C"/>
                        </a:solidFill>
                        <a:latin typeface="Kokila" pitchFamily="34" charset="0"/>
                        <a:ea typeface="Calibri"/>
                        <a:cs typeface="Kokila" pitchFamily="34" charset="0"/>
                      </a:endParaRPr>
                    </a:p>
                  </a:txBody>
                  <a:tcPr marL="62773" marR="627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769</Words>
  <Application>Microsoft Office PowerPoint</Application>
  <PresentationFormat>On-screen Show (4:3)</PresentationFormat>
  <Paragraphs>89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I am a rich Christian        Ephesians 1:7-14</vt:lpstr>
      <vt:lpstr>I. We Have Redemption in The Lord Jesus Christ:</vt:lpstr>
      <vt:lpstr>Slide 3</vt:lpstr>
      <vt:lpstr>Slide 4</vt:lpstr>
      <vt:lpstr>II. WE HAVE REVELATION IN CHRIST:  Verses 9-10 </vt:lpstr>
      <vt:lpstr>III. WE HAVE AN INHERITANCE  IN CHRIST:     Verse 11-14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am a  rich christian        Ephesians 1:7-14</dc:title>
  <dc:creator>User</dc:creator>
  <cp:lastModifiedBy>claudy</cp:lastModifiedBy>
  <cp:revision>23</cp:revision>
  <dcterms:created xsi:type="dcterms:W3CDTF">2016-04-12T15:13:30Z</dcterms:created>
  <dcterms:modified xsi:type="dcterms:W3CDTF">2016-04-14T12:50:32Z</dcterms:modified>
</cp:coreProperties>
</file>