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8" r:id="rId3"/>
    <p:sldId id="259" r:id="rId4"/>
    <p:sldId id="296" r:id="rId5"/>
    <p:sldId id="257" r:id="rId6"/>
    <p:sldId id="262" r:id="rId7"/>
    <p:sldId id="269" r:id="rId8"/>
    <p:sldId id="270" r:id="rId9"/>
    <p:sldId id="271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9" r:id="rId22"/>
    <p:sldId id="286" r:id="rId23"/>
    <p:sldId id="287" r:id="rId24"/>
    <p:sldId id="288" r:id="rId25"/>
    <p:sldId id="264" r:id="rId26"/>
    <p:sldId id="292" r:id="rId27"/>
    <p:sldId id="290" r:id="rId28"/>
    <p:sldId id="291" r:id="rId29"/>
    <p:sldId id="293" r:id="rId30"/>
    <p:sldId id="294" r:id="rId31"/>
    <p:sldId id="265" r:id="rId32"/>
    <p:sldId id="295" r:id="rId33"/>
  </p:sldIdLst>
  <p:sldSz cx="9144000" cy="6858000" type="screen4x3"/>
  <p:notesSz cx="9947275" cy="68151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C695A"/>
    <a:srgbClr val="FA3122"/>
    <a:srgbClr val="FD877B"/>
    <a:srgbClr val="FB584B"/>
    <a:srgbClr val="E5F5FF"/>
    <a:srgbClr val="FF66FF"/>
    <a:srgbClr val="FF0066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07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07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19F7DB-362B-4F57-AB23-F0ECE2FBA99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73198"/>
            <a:ext cx="4310486" cy="3407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473198"/>
            <a:ext cx="4310486" cy="3407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C4584-1FD6-4325-B82A-743DDBE108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7465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07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4487" y="0"/>
            <a:ext cx="4310486" cy="3407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2F0EB8-24C1-4070-8274-9EDE7B4C734C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70250" y="511175"/>
            <a:ext cx="3406775" cy="2555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728" y="3237191"/>
            <a:ext cx="7957820" cy="30668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73198"/>
            <a:ext cx="4310486" cy="3407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4487" y="6473198"/>
            <a:ext cx="4310486" cy="3407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C7C3E-F52C-45FD-B4CE-A86BBA061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33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2173965"/>
          </a:xfrm>
          <a:prstGeom prst="rect">
            <a:avLst/>
          </a:prstGeom>
          <a:solidFill>
            <a:srgbClr val="002060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3623268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2117338"/>
          </a:xfrm>
        </p:spPr>
        <p:txBody>
          <a:bodyPr anchor="ctr">
            <a:normAutofit/>
          </a:bodyPr>
          <a:lstStyle>
            <a:lvl1pPr algn="ctr">
              <a:defRPr lang="en-US" sz="4400" b="1" dirty="0">
                <a:solidFill>
                  <a:srgbClr val="FFFFFF"/>
                </a:solidFill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  <a:solidFill>
            <a:srgbClr val="002060"/>
          </a:solidFill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48400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229600" cy="5181600"/>
          </a:xfrm>
        </p:spPr>
        <p:txBody>
          <a:bodyPr vert="horz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MARRIAGE SEMINAR</a:t>
            </a:r>
            <a:br>
              <a:rPr lang="en-GB" dirty="0" smtClean="0"/>
            </a:br>
            <a:r>
              <a:rPr lang="en-GB" dirty="0" smtClean="0"/>
              <a:t>TBOLF</a:t>
            </a:r>
            <a:br>
              <a:rPr lang="en-GB" dirty="0" smtClean="0"/>
            </a:br>
            <a:r>
              <a:rPr lang="en-GB" sz="3600" dirty="0" smtClean="0"/>
              <a:t>12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March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28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Brothers, what are the 2 most important characteristics you expect in your wife?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4114800" cy="5105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Love x3</a:t>
            </a:r>
          </a:p>
          <a:p>
            <a:r>
              <a:rPr lang="en-US" dirty="0" smtClean="0"/>
              <a:t>Care for me &amp; children</a:t>
            </a:r>
          </a:p>
          <a:p>
            <a:r>
              <a:rPr lang="en-US" dirty="0" smtClean="0"/>
              <a:t>Integrity</a:t>
            </a:r>
          </a:p>
          <a:p>
            <a:r>
              <a:rPr lang="en-US" dirty="0" smtClean="0"/>
              <a:t>Truth &amp; Honesty x2</a:t>
            </a:r>
          </a:p>
          <a:p>
            <a:r>
              <a:rPr lang="en-US" dirty="0" smtClean="0"/>
              <a:t>Understanding</a:t>
            </a:r>
          </a:p>
          <a:p>
            <a:r>
              <a:rPr lang="en-US" dirty="0" smtClean="0"/>
              <a:t>Submission to me x2</a:t>
            </a:r>
          </a:p>
          <a:p>
            <a:r>
              <a:rPr lang="en-US" dirty="0" smtClean="0"/>
              <a:t>Be more cheerful</a:t>
            </a:r>
          </a:p>
          <a:p>
            <a:r>
              <a:rPr lang="en-US" dirty="0" smtClean="0"/>
              <a:t>Understanding</a:t>
            </a:r>
          </a:p>
          <a:p>
            <a:r>
              <a:rPr lang="en-US" dirty="0" smtClean="0"/>
              <a:t>Wisdom</a:t>
            </a:r>
          </a:p>
          <a:p>
            <a:r>
              <a:rPr lang="en-US" dirty="0" smtClean="0"/>
              <a:t>Communicative</a:t>
            </a:r>
          </a:p>
          <a:p>
            <a:r>
              <a:rPr lang="en-US" dirty="0" smtClean="0"/>
              <a:t>Spend time with 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48200" y="1524000"/>
            <a:ext cx="4114800" cy="5334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Cook delicious NV </a:t>
            </a:r>
          </a:p>
          <a:p>
            <a:r>
              <a:rPr lang="en-US" dirty="0" smtClean="0"/>
              <a:t>Spiritual, God-fearing</a:t>
            </a:r>
          </a:p>
          <a:p>
            <a:r>
              <a:rPr lang="en-US" dirty="0" smtClean="0"/>
              <a:t>Submission to God</a:t>
            </a:r>
          </a:p>
          <a:p>
            <a:r>
              <a:rPr lang="en-US" dirty="0" smtClean="0"/>
              <a:t>Cooperative</a:t>
            </a:r>
          </a:p>
          <a:p>
            <a:r>
              <a:rPr lang="en-US" dirty="0" smtClean="0"/>
              <a:t>Think as I do</a:t>
            </a:r>
          </a:p>
          <a:p>
            <a:r>
              <a:rPr lang="en-US" dirty="0" smtClean="0"/>
              <a:t>Supporter</a:t>
            </a:r>
          </a:p>
          <a:p>
            <a:r>
              <a:rPr lang="en-US" dirty="0" smtClean="0"/>
              <a:t>Good listener x3</a:t>
            </a:r>
          </a:p>
          <a:p>
            <a:r>
              <a:rPr lang="en-US" dirty="0" smtClean="0"/>
              <a:t>Godly</a:t>
            </a:r>
          </a:p>
          <a:p>
            <a:r>
              <a:rPr lang="en-US" dirty="0" smtClean="0"/>
              <a:t>Respectful</a:t>
            </a:r>
          </a:p>
          <a:p>
            <a:r>
              <a:rPr lang="en-US" dirty="0" smtClean="0"/>
              <a:t>Be my </a:t>
            </a:r>
            <a:r>
              <a:rPr lang="en-US" smtClean="0"/>
              <a:t>prayer partner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1096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Sisters, what are the 2 most important characteristics you expect in your husband?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8006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Godly husband who loves the Lord x2</a:t>
            </a:r>
          </a:p>
          <a:p>
            <a:r>
              <a:rPr lang="en-US" dirty="0" smtClean="0"/>
              <a:t>Loves me as Christ loved the church</a:t>
            </a:r>
          </a:p>
          <a:p>
            <a:r>
              <a:rPr lang="en-US" dirty="0" smtClean="0"/>
              <a:t>Spend more time with children</a:t>
            </a:r>
          </a:p>
          <a:p>
            <a:r>
              <a:rPr lang="en-US" dirty="0" smtClean="0"/>
              <a:t>Listen more and speak less</a:t>
            </a:r>
          </a:p>
          <a:p>
            <a:r>
              <a:rPr lang="en-US" dirty="0" smtClean="0"/>
              <a:t>Time management</a:t>
            </a:r>
          </a:p>
          <a:p>
            <a:r>
              <a:rPr lang="en-US" dirty="0" smtClean="0"/>
              <a:t>Setting his priorities right</a:t>
            </a:r>
          </a:p>
          <a:p>
            <a:r>
              <a:rPr lang="en-US" dirty="0" smtClean="0"/>
              <a:t>Understanding and supportive</a:t>
            </a:r>
          </a:p>
          <a:p>
            <a:r>
              <a:rPr lang="en-US" dirty="0" smtClean="0"/>
              <a:t>A very prayerful man</a:t>
            </a:r>
          </a:p>
          <a:p>
            <a:r>
              <a:rPr lang="en-US" dirty="0" smtClean="0"/>
              <a:t>Prioritizing God and family above all other things</a:t>
            </a:r>
          </a:p>
          <a:p>
            <a:r>
              <a:rPr lang="en-US" dirty="0" smtClean="0"/>
              <a:t>Should love me unconditionally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65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Sisters, what are the 2 most important characteristics you expect in your husband?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524000"/>
            <a:ext cx="8610600" cy="4800600"/>
          </a:xfrm>
        </p:spPr>
        <p:txBody>
          <a:bodyPr>
            <a:normAutofit/>
          </a:bodyPr>
          <a:lstStyle/>
          <a:p>
            <a:r>
              <a:rPr lang="en-US" dirty="0" smtClean="0"/>
              <a:t>Most thing I expect is fear of the Lord</a:t>
            </a:r>
          </a:p>
          <a:p>
            <a:r>
              <a:rPr lang="en-US" dirty="0" smtClean="0"/>
              <a:t>Take decision &amp; responsibility in all family matters</a:t>
            </a:r>
          </a:p>
          <a:p>
            <a:r>
              <a:rPr lang="en-US" dirty="0" smtClean="0"/>
              <a:t>To be a spiritual leader </a:t>
            </a:r>
            <a:r>
              <a:rPr lang="en-US" dirty="0" err="1" smtClean="0"/>
              <a:t>esp</a:t>
            </a:r>
            <a:r>
              <a:rPr lang="en-US" dirty="0" smtClean="0"/>
              <a:t> Family altar</a:t>
            </a:r>
          </a:p>
          <a:p>
            <a:r>
              <a:rPr lang="en-US" dirty="0" smtClean="0"/>
              <a:t>To fulfill God’s plan &amp; purpose in action</a:t>
            </a:r>
          </a:p>
          <a:p>
            <a:r>
              <a:rPr lang="en-US" dirty="0" smtClean="0"/>
              <a:t>To create an atmosphere of leader or head at home</a:t>
            </a:r>
          </a:p>
          <a:p>
            <a:r>
              <a:rPr lang="en-US" dirty="0" smtClean="0"/>
              <a:t>Christ-like nature</a:t>
            </a:r>
          </a:p>
          <a:p>
            <a:r>
              <a:rPr lang="en-US" dirty="0" smtClean="0"/>
              <a:t>Be organized in all things</a:t>
            </a:r>
          </a:p>
          <a:p>
            <a:r>
              <a:rPr lang="en-US" dirty="0" smtClean="0"/>
              <a:t>Communication / Understanding / Patience / Gentleness / Love &amp; care /Prayerful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74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00"/>
            <a:ext cx="8686800" cy="2133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1. Men and Women are different</a:t>
            </a:r>
            <a:br>
              <a:rPr lang="en-GB" dirty="0" smtClean="0"/>
            </a:br>
            <a:r>
              <a:rPr lang="en-GB" dirty="0" smtClean="0"/>
              <a:t>2. Roles of Husbands and Wives</a:t>
            </a:r>
            <a:br>
              <a:rPr lang="en-GB" dirty="0" smtClean="0"/>
            </a:br>
            <a:r>
              <a:rPr lang="en-GB" dirty="0" smtClean="0"/>
              <a:t>3. Conflicts in Marriage – part 1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28600" y="4191000"/>
            <a:ext cx="8686800" cy="2133600"/>
          </a:xfrm>
          <a:prstGeom prst="rect">
            <a:avLst/>
          </a:prstGeom>
        </p:spPr>
        <p:txBody>
          <a:bodyPr bIns="91440" anchor="ctr" anchorCtr="0">
            <a:normAutofit fontScale="975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2060"/>
                </a:solidFill>
              </a:rPr>
              <a:t>Let’s start with … … </a:t>
            </a:r>
          </a:p>
          <a:p>
            <a:pPr algn="r"/>
            <a:r>
              <a:rPr lang="en-US" dirty="0" smtClean="0">
                <a:solidFill>
                  <a:srgbClr val="002060"/>
                </a:solidFill>
              </a:rPr>
              <a:t>Men and Women are different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48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Men and Women are different!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b="1" u="sng" dirty="0" smtClean="0"/>
              <a:t>Ephesians 5: 21-33</a:t>
            </a:r>
          </a:p>
          <a:p>
            <a:pPr lvl="1">
              <a:lnSpc>
                <a:spcPct val="150000"/>
              </a:lnSpc>
            </a:pPr>
            <a:r>
              <a:rPr lang="en-GB" b="1" dirty="0" smtClean="0"/>
              <a:t>Imitate God </a:t>
            </a:r>
            <a:r>
              <a:rPr lang="en-GB" dirty="0" smtClean="0"/>
              <a:t>in everything you do</a:t>
            </a:r>
          </a:p>
          <a:p>
            <a:pPr lvl="1">
              <a:lnSpc>
                <a:spcPct val="150000"/>
              </a:lnSpc>
            </a:pPr>
            <a:r>
              <a:rPr lang="en-GB" dirty="0" smtClean="0"/>
              <a:t>Live a life of </a:t>
            </a:r>
            <a:r>
              <a:rPr lang="en-GB" b="1" dirty="0" smtClean="0"/>
              <a:t>Love</a:t>
            </a:r>
          </a:p>
          <a:p>
            <a:pPr lvl="1">
              <a:lnSpc>
                <a:spcPct val="150000"/>
              </a:lnSpc>
            </a:pPr>
            <a:r>
              <a:rPr lang="en-GB" dirty="0" smtClean="0"/>
              <a:t>Give </a:t>
            </a:r>
            <a:r>
              <a:rPr lang="en-GB" b="1" dirty="0" smtClean="0"/>
              <a:t>Thanks</a:t>
            </a:r>
            <a:r>
              <a:rPr lang="en-GB" dirty="0" smtClean="0"/>
              <a:t> for everything</a:t>
            </a:r>
          </a:p>
          <a:p>
            <a:pPr lvl="1">
              <a:lnSpc>
                <a:spcPct val="150000"/>
              </a:lnSpc>
            </a:pPr>
            <a:r>
              <a:rPr lang="en-GB" b="1" dirty="0" smtClean="0"/>
              <a:t>Submit</a:t>
            </a:r>
            <a:r>
              <a:rPr lang="en-GB" dirty="0" smtClean="0"/>
              <a:t> to one another</a:t>
            </a:r>
          </a:p>
          <a:p>
            <a:pPr lvl="1">
              <a:lnSpc>
                <a:spcPct val="150000"/>
              </a:lnSpc>
            </a:pPr>
            <a:r>
              <a:rPr lang="en-GB" b="1" dirty="0" smtClean="0"/>
              <a:t>Wives – submit &amp; respect your husbands</a:t>
            </a:r>
          </a:p>
          <a:p>
            <a:pPr lvl="1">
              <a:lnSpc>
                <a:spcPct val="150000"/>
              </a:lnSpc>
            </a:pPr>
            <a:r>
              <a:rPr lang="en-GB" b="1" dirty="0" smtClean="0"/>
              <a:t>Husbands – love, make her holy, be sacrificial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24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Men and Women are different!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229600" cy="5486400"/>
          </a:xfrm>
        </p:spPr>
        <p:txBody>
          <a:bodyPr>
            <a:normAutofit lnSpcReduction="10000"/>
          </a:bodyPr>
          <a:lstStyle/>
          <a:p>
            <a:r>
              <a:rPr lang="en-GB" b="1" u="sng" dirty="0" smtClean="0"/>
              <a:t>1 Peter 3: 1-7</a:t>
            </a:r>
          </a:p>
          <a:p>
            <a:pPr lvl="1"/>
            <a:r>
              <a:rPr lang="en-GB" dirty="0" smtClean="0"/>
              <a:t>Wives … </a:t>
            </a:r>
          </a:p>
          <a:p>
            <a:pPr lvl="2"/>
            <a:r>
              <a:rPr lang="en-GB" dirty="0"/>
              <a:t>A</a:t>
            </a:r>
            <a:r>
              <a:rPr lang="en-GB" dirty="0" smtClean="0"/>
              <a:t>ccept the authority of husband,</a:t>
            </a:r>
          </a:p>
          <a:p>
            <a:pPr lvl="2"/>
            <a:r>
              <a:rPr lang="en-GB" dirty="0" smtClean="0"/>
              <a:t>Live godly, pure &amp; reverent lives,</a:t>
            </a:r>
          </a:p>
          <a:p>
            <a:pPr lvl="2"/>
            <a:r>
              <a:rPr lang="en-GB" dirty="0" smtClean="0"/>
              <a:t>Have an inward God-given, unfading beauty,</a:t>
            </a:r>
          </a:p>
          <a:p>
            <a:pPr lvl="2"/>
            <a:r>
              <a:rPr lang="en-GB" dirty="0" smtClean="0"/>
              <a:t>Have a gentle &amp; quiet spirit,</a:t>
            </a:r>
          </a:p>
          <a:p>
            <a:pPr lvl="2"/>
            <a:r>
              <a:rPr lang="en-GB" dirty="0" smtClean="0"/>
              <a:t>Trust God.</a:t>
            </a:r>
          </a:p>
          <a:p>
            <a:pPr marL="594360" lvl="2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Husbands …</a:t>
            </a:r>
          </a:p>
          <a:p>
            <a:pPr lvl="2"/>
            <a:r>
              <a:rPr lang="en-GB" dirty="0" err="1" smtClean="0"/>
              <a:t>Honor</a:t>
            </a:r>
            <a:r>
              <a:rPr lang="en-GB" dirty="0" smtClean="0"/>
              <a:t> your wives,</a:t>
            </a:r>
          </a:p>
          <a:p>
            <a:pPr lvl="2"/>
            <a:r>
              <a:rPr lang="en-GB" dirty="0" smtClean="0"/>
              <a:t>Treat your wives with understanding,</a:t>
            </a:r>
          </a:p>
          <a:p>
            <a:pPr lvl="2"/>
            <a:r>
              <a:rPr lang="en-GB" dirty="0" smtClean="0"/>
              <a:t>Dwell with understanding,</a:t>
            </a:r>
          </a:p>
          <a:p>
            <a:pPr lvl="2"/>
            <a:r>
              <a:rPr lang="en-GB" dirty="0" smtClean="0"/>
              <a:t>Treat her well.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620000" y="1524000"/>
            <a:ext cx="685800" cy="2971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77000" y="4191000"/>
            <a:ext cx="685800" cy="2209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</a:p>
          <a:p>
            <a:pPr algn="ctr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50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Men and Women are different!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229600" cy="5334000"/>
          </a:xfrm>
        </p:spPr>
        <p:txBody>
          <a:bodyPr>
            <a:normAutofit lnSpcReduction="10000"/>
          </a:bodyPr>
          <a:lstStyle/>
          <a:p>
            <a:r>
              <a:rPr lang="en-GB" b="1" dirty="0" smtClean="0"/>
              <a:t>Genesis 2:7; 15-23</a:t>
            </a:r>
          </a:p>
          <a:p>
            <a:r>
              <a:rPr lang="en-GB" b="1" dirty="0" smtClean="0"/>
              <a:t>Analysis</a:t>
            </a:r>
            <a:r>
              <a:rPr lang="en-GB" dirty="0" smtClean="0"/>
              <a:t>:</a:t>
            </a:r>
          </a:p>
          <a:p>
            <a:pPr lvl="1"/>
            <a:r>
              <a:rPr lang="en-GB" sz="2800" dirty="0"/>
              <a:t>From the man God created, He took out something that He never replaced</a:t>
            </a:r>
            <a:endParaRPr lang="en-US" sz="2800" dirty="0"/>
          </a:p>
          <a:p>
            <a:pPr lvl="1"/>
            <a:r>
              <a:rPr lang="en-GB" sz="2800" dirty="0"/>
              <a:t>When God created the woman, He left something in the man that He didn’t put in the </a:t>
            </a:r>
            <a:r>
              <a:rPr lang="en-GB" sz="2800" dirty="0" smtClean="0"/>
              <a:t>woman</a:t>
            </a:r>
            <a:endParaRPr lang="en-GB" dirty="0" smtClean="0"/>
          </a:p>
          <a:p>
            <a:r>
              <a:rPr lang="en-GB" b="1" dirty="0" smtClean="0"/>
              <a:t>Logical conclusion</a:t>
            </a:r>
            <a:r>
              <a:rPr lang="en-GB" dirty="0" smtClean="0"/>
              <a:t>:</a:t>
            </a:r>
          </a:p>
          <a:p>
            <a:pPr lvl="1"/>
            <a:r>
              <a:rPr lang="en-GB" sz="2800" dirty="0"/>
              <a:t>What God took  out of man, He never replaced; therefore, </a:t>
            </a:r>
            <a:r>
              <a:rPr lang="en-GB" sz="2800" dirty="0" smtClean="0"/>
              <a:t>man cannot be the same as woman!</a:t>
            </a:r>
            <a:endParaRPr lang="en-US" sz="2800" dirty="0"/>
          </a:p>
          <a:p>
            <a:pPr lvl="1"/>
            <a:r>
              <a:rPr lang="en-GB" sz="2800" dirty="0"/>
              <a:t>What God left in man, He did not put in woman; </a:t>
            </a:r>
            <a:r>
              <a:rPr lang="en-GB" sz="2800" dirty="0" smtClean="0"/>
              <a:t>therefore</a:t>
            </a:r>
            <a:r>
              <a:rPr lang="en-GB" sz="2800" dirty="0"/>
              <a:t>, </a:t>
            </a:r>
            <a:r>
              <a:rPr lang="en-GB" sz="2800" dirty="0" smtClean="0"/>
              <a:t>woman cannot be the same as man!</a:t>
            </a:r>
            <a:endParaRPr lang="en-US" sz="2800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3072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715963"/>
          </a:xfrm>
        </p:spPr>
        <p:txBody>
          <a:bodyPr/>
          <a:lstStyle/>
          <a:p>
            <a:r>
              <a:rPr lang="en-GB" altLang="en-US"/>
              <a:t>Brain Development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066800"/>
            <a:ext cx="7848600" cy="1447800"/>
          </a:xfrm>
        </p:spPr>
        <p:txBody>
          <a:bodyPr/>
          <a:lstStyle/>
          <a:p>
            <a:r>
              <a:rPr lang="en-GB" altLang="en-US" dirty="0"/>
              <a:t>Paul Mobius (1903) measured the volumes of skulls of men &amp; </a:t>
            </a:r>
            <a:r>
              <a:rPr lang="en-GB" altLang="en-US" dirty="0" smtClean="0"/>
              <a:t>women … and found that:</a:t>
            </a:r>
            <a:endParaRPr lang="en-GB" altLang="en-US" dirty="0"/>
          </a:p>
          <a:p>
            <a:pPr lvl="2">
              <a:buFont typeface="Wingdings" pitchFamily="2" charset="2"/>
              <a:buNone/>
            </a:pPr>
            <a:endParaRPr lang="en-GB" altLang="en-US" sz="1800" dirty="0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09600" y="2286000"/>
            <a:ext cx="3581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GB" altLang="en-US" sz="2800" dirty="0" smtClean="0"/>
              <a:t>The overall size and volume of male brain </a:t>
            </a:r>
            <a:r>
              <a:rPr lang="en-GB" altLang="en-US" sz="2800" dirty="0"/>
              <a:t>is 8% </a:t>
            </a:r>
            <a:r>
              <a:rPr lang="en-GB" altLang="en-US" sz="2800" dirty="0" smtClean="0"/>
              <a:t>more than </a:t>
            </a:r>
            <a:r>
              <a:rPr lang="en-GB" altLang="en-US" sz="2800" dirty="0"/>
              <a:t>that of female </a:t>
            </a:r>
            <a:r>
              <a:rPr lang="en-GB" altLang="en-US" sz="2800" dirty="0" smtClean="0"/>
              <a:t>brain!</a:t>
            </a:r>
            <a:endParaRPr lang="en-GB" altLang="en-US" sz="2800" dirty="0"/>
          </a:p>
          <a:p>
            <a:pPr lvl="2" eaLnBrk="1" hangingPunct="1">
              <a:buFont typeface="Wingdings" pitchFamily="2" charset="2"/>
              <a:buNone/>
            </a:pPr>
            <a:endParaRPr lang="en-GB" altLang="en-US" sz="1600" dirty="0"/>
          </a:p>
        </p:txBody>
      </p:sp>
      <p:pic>
        <p:nvPicPr>
          <p:cNvPr id="28677" name="Picture 5" descr="Brai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5146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534400" y="6248400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90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715963"/>
          </a:xfrm>
        </p:spPr>
        <p:txBody>
          <a:bodyPr/>
          <a:lstStyle/>
          <a:p>
            <a:r>
              <a:rPr lang="en-GB" altLang="en-US" dirty="0" smtClean="0"/>
              <a:t>Differences in Brain </a:t>
            </a:r>
            <a:r>
              <a:rPr lang="en-GB" altLang="en-US" dirty="0"/>
              <a:t>Development</a:t>
            </a:r>
          </a:p>
        </p:txBody>
      </p:sp>
      <p:pic>
        <p:nvPicPr>
          <p:cNvPr id="31748" name="Picture 4" descr="Brain section graph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282" y="1447800"/>
            <a:ext cx="4284518" cy="412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152400" y="1143000"/>
            <a:ext cx="37338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en-GB" altLang="en-US" dirty="0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52400" y="1143000"/>
            <a:ext cx="47244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marL="0" indent="0" eaLnBrk="1" hangingPunct="1">
              <a:buNone/>
            </a:pPr>
            <a:r>
              <a:rPr lang="en-GB" altLang="en-US" sz="2800" u="sng" dirty="0" smtClean="0"/>
              <a:t>Female </a:t>
            </a:r>
            <a:r>
              <a:rPr lang="en-GB" altLang="en-US" sz="2800" u="sng" dirty="0"/>
              <a:t>brain:</a:t>
            </a:r>
            <a:r>
              <a:rPr lang="en-GB" altLang="en-US" sz="2800" dirty="0"/>
              <a:t> </a:t>
            </a:r>
          </a:p>
          <a:p>
            <a:r>
              <a:rPr lang="en-GB" altLang="en-US" sz="2800" dirty="0" smtClean="0"/>
              <a:t>Better at complex thinking</a:t>
            </a:r>
          </a:p>
          <a:p>
            <a:r>
              <a:rPr lang="en-GB" altLang="en-US" sz="2800" dirty="0" smtClean="0"/>
              <a:t>Better multi-tasking</a:t>
            </a:r>
          </a:p>
          <a:p>
            <a:r>
              <a:rPr lang="en-GB" altLang="en-US" sz="2800" dirty="0" smtClean="0"/>
              <a:t>Increased communication</a:t>
            </a:r>
          </a:p>
          <a:p>
            <a:endParaRPr lang="en-GB" altLang="en-US" sz="2800" dirty="0"/>
          </a:p>
          <a:p>
            <a:pPr marL="0" indent="0">
              <a:buNone/>
            </a:pPr>
            <a:r>
              <a:rPr lang="en-GB" altLang="en-US" sz="2800" dirty="0" smtClean="0"/>
              <a:t>Male brain:</a:t>
            </a:r>
          </a:p>
          <a:p>
            <a:r>
              <a:rPr lang="en-GB" altLang="en-US" sz="2800" dirty="0" smtClean="0"/>
              <a:t>Greater physical activity</a:t>
            </a:r>
          </a:p>
          <a:p>
            <a:r>
              <a:rPr lang="en-GB" altLang="en-US" sz="2800" dirty="0" smtClean="0"/>
              <a:t>Better at skill-based activities</a:t>
            </a:r>
          </a:p>
          <a:p>
            <a:r>
              <a:rPr lang="en-GB" altLang="en-US" sz="2800" dirty="0" smtClean="0"/>
              <a:t>Better </a:t>
            </a:r>
            <a:r>
              <a:rPr lang="en-GB" altLang="en-US" sz="2800" dirty="0" err="1" smtClean="0"/>
              <a:t>uni</a:t>
            </a:r>
            <a:r>
              <a:rPr lang="en-GB" altLang="en-US" sz="2800" dirty="0" smtClean="0"/>
              <a:t>-tasking</a:t>
            </a:r>
          </a:p>
          <a:p>
            <a:r>
              <a:rPr lang="en-GB" altLang="en-US" sz="2800" dirty="0" smtClean="0"/>
              <a:t>Decreased communication </a:t>
            </a:r>
            <a:endParaRPr lang="en-GB" altLang="en-US" sz="2800" dirty="0"/>
          </a:p>
        </p:txBody>
      </p:sp>
      <p:sp>
        <p:nvSpPr>
          <p:cNvPr id="11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534400" y="6248400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56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 … in the Garden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381000" y="1752600"/>
            <a:ext cx="8229600" cy="914400"/>
          </a:xfrm>
        </p:spPr>
        <p:txBody>
          <a:bodyPr/>
          <a:lstStyle/>
          <a:p>
            <a:r>
              <a:rPr lang="en-GB" b="1" dirty="0" smtClean="0"/>
              <a:t>Genesis 2: 15-20</a:t>
            </a:r>
            <a:endParaRPr lang="en-US" b="1" dirty="0"/>
          </a:p>
        </p:txBody>
      </p:sp>
      <p:pic>
        <p:nvPicPr>
          <p:cNvPr id="1026" name="Picture 2" descr="http://www.noskova.eu/files/vestavb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752600"/>
            <a:ext cx="6400800" cy="448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29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6" name="Picture 12" descr="http://www.silhouettegraphics.net/wp-content/uploads/2013/05/Man-Walking-Silhouette-Graphi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835" y="2001748"/>
            <a:ext cx="6598315" cy="461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Woman … in the Garden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229600" cy="838200"/>
          </a:xfrm>
        </p:spPr>
        <p:txBody>
          <a:bodyPr/>
          <a:lstStyle/>
          <a:p>
            <a:r>
              <a:rPr lang="en-GB" b="1" dirty="0" smtClean="0"/>
              <a:t>Genesis 2: 21-23</a:t>
            </a:r>
            <a:endParaRPr lang="en-US" b="1" dirty="0"/>
          </a:p>
        </p:txBody>
      </p:sp>
      <p:sp>
        <p:nvSpPr>
          <p:cNvPr id="5" name="AutoShape 2" descr="http://www.clker.com/cliparts/U/d/g/3/U/f/woman-lady-silhouette-walking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://www.clker.com/cliparts/U/d/g/3/U/f/woman-lady-silhouette-walking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://www.clker.com/cliparts/U/d/g/3/U/f/woman-lady-silhouette-walking.sv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8" descr="http://www.clker.com/cliparts/U/d/g/3/U/f/woman-lady-silhouette-walking.sv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54" name="Picture 10" descr="Woman Lady Silhouette Walking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154148"/>
            <a:ext cx="977567" cy="439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pixabay.com/static/uploads/photo/2014/04/03/10/08/spade-309940_960_72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93804">
            <a:off x="6228204" y="5363584"/>
            <a:ext cx="17526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reeform 8"/>
          <p:cNvSpPr/>
          <p:nvPr/>
        </p:nvSpPr>
        <p:spPr>
          <a:xfrm>
            <a:off x="6953693" y="5417273"/>
            <a:ext cx="1086567" cy="1243564"/>
          </a:xfrm>
          <a:custGeom>
            <a:avLst/>
            <a:gdLst>
              <a:gd name="connsiteX0" fmla="*/ 0 w 1086567"/>
              <a:gd name="connsiteY0" fmla="*/ 1153648 h 1243564"/>
              <a:gd name="connsiteX1" fmla="*/ 233916 w 1086567"/>
              <a:gd name="connsiteY1" fmla="*/ 281778 h 1243564"/>
              <a:gd name="connsiteX2" fmla="*/ 956930 w 1086567"/>
              <a:gd name="connsiteY2" fmla="*/ 26597 h 1243564"/>
              <a:gd name="connsiteX3" fmla="*/ 1063256 w 1086567"/>
              <a:gd name="connsiteY3" fmla="*/ 132922 h 1243564"/>
              <a:gd name="connsiteX4" fmla="*/ 1084521 w 1086567"/>
              <a:gd name="connsiteY4" fmla="*/ 1132383 h 1243564"/>
              <a:gd name="connsiteX5" fmla="*/ 1084521 w 1086567"/>
              <a:gd name="connsiteY5" fmla="*/ 1174913 h 124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86567" h="1243564">
                <a:moveTo>
                  <a:pt x="0" y="1153648"/>
                </a:moveTo>
                <a:cubicBezTo>
                  <a:pt x="37214" y="811634"/>
                  <a:pt x="74428" y="469620"/>
                  <a:pt x="233916" y="281778"/>
                </a:cubicBezTo>
                <a:cubicBezTo>
                  <a:pt x="393404" y="93936"/>
                  <a:pt x="818707" y="51406"/>
                  <a:pt x="956930" y="26597"/>
                </a:cubicBezTo>
                <a:cubicBezTo>
                  <a:pt x="1095153" y="1788"/>
                  <a:pt x="1041991" y="-51376"/>
                  <a:pt x="1063256" y="132922"/>
                </a:cubicBezTo>
                <a:cubicBezTo>
                  <a:pt x="1084521" y="317220"/>
                  <a:pt x="1080977" y="958718"/>
                  <a:pt x="1084521" y="1132383"/>
                </a:cubicBezTo>
                <a:cubicBezTo>
                  <a:pt x="1088065" y="1306048"/>
                  <a:pt x="1086293" y="1240480"/>
                  <a:pt x="1084521" y="1174913"/>
                </a:cubicBezTo>
              </a:path>
            </a:pathLst>
          </a:cu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55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382000" y="6243638"/>
            <a:ext cx="565150" cy="457200"/>
          </a:xfrm>
          <a:prstGeom prst="rect">
            <a:avLst/>
          </a:prstGeom>
        </p:spPr>
        <p:txBody>
          <a:bodyPr/>
          <a:lstStyle/>
          <a:p>
            <a:fld id="{250A7CE5-6B41-43CF-9CE1-75C16A358A78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solidFill>
                  <a:schemeClr val="hlink"/>
                </a:solidFill>
              </a:rPr>
              <a:t>Shopping!</a:t>
            </a:r>
          </a:p>
        </p:txBody>
      </p:sp>
      <p:pic>
        <p:nvPicPr>
          <p:cNvPr id="32772" name="Picture 4" descr="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85850"/>
            <a:ext cx="7772400" cy="547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6400800" y="3505200"/>
            <a:ext cx="0" cy="3048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9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2400" y="274638"/>
            <a:ext cx="4724400" cy="715962"/>
          </a:xfrm>
        </p:spPr>
        <p:txBody>
          <a:bodyPr/>
          <a:lstStyle/>
          <a:p>
            <a:r>
              <a:rPr lang="en-GB" dirty="0" smtClean="0"/>
              <a:t>Problem-solving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819400" cy="3378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680088"/>
            <a:ext cx="5524500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8600" y="3683776"/>
            <a:ext cx="2819400" cy="583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Man’s Way</a:t>
            </a:r>
            <a:endParaRPr lang="en-US" sz="2800" dirty="0">
              <a:latin typeface="Trebuchet MS" panose="020B0603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19800" y="2133600"/>
            <a:ext cx="2819400" cy="583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Woman’s Way</a:t>
            </a:r>
            <a:endParaRPr lang="en-US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32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Characteristics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1295400" y="1143000"/>
            <a:ext cx="7391400" cy="518160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GB" b="1" dirty="0" smtClean="0"/>
              <a:t>Genesis 3: 1-3</a:t>
            </a:r>
          </a:p>
          <a:p>
            <a:pPr>
              <a:lnSpc>
                <a:spcPct val="200000"/>
              </a:lnSpc>
            </a:pPr>
            <a:r>
              <a:rPr lang="en-GB" b="1" dirty="0" smtClean="0"/>
              <a:t>Genesis 3: 6-7</a:t>
            </a:r>
          </a:p>
          <a:p>
            <a:pPr>
              <a:lnSpc>
                <a:spcPct val="200000"/>
              </a:lnSpc>
            </a:pPr>
            <a:r>
              <a:rPr lang="en-GB" b="1" dirty="0" smtClean="0"/>
              <a:t>Genesis 3: 12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2693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Summary 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8382000" cy="464820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1.	What God took out of man, He never replaced</a:t>
            </a:r>
          </a:p>
          <a:p>
            <a:pPr marL="1295400" lvl="2" indent="-3810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Therefore, it is not in man to be a woman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	What God left in man, He did not put in woman</a:t>
            </a:r>
          </a:p>
          <a:p>
            <a:pPr marL="1295400" lvl="2" indent="-3810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Therefore, it is not in woman to be a man</a:t>
            </a:r>
          </a:p>
          <a:p>
            <a:pPr marL="1295400" lvl="2" indent="-381000">
              <a:lnSpc>
                <a:spcPct val="90000"/>
              </a:lnSpc>
              <a:buFont typeface="Wingdings" pitchFamily="2" charset="2"/>
              <a:buNone/>
            </a:pPr>
            <a:endParaRPr lang="en-GB" altLang="en-US" sz="2800" dirty="0"/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2.	Men, before God gives you a wife, 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		He gives you a job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	Women, before God gives you a husband, 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		He gives him a job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en-US" altLang="en-US" sz="2800" dirty="0">
              <a:solidFill>
                <a:schemeClr val="tx2"/>
              </a:solidFill>
            </a:endParaRPr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534400" y="6248400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03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Summary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27113" y="1143000"/>
            <a:ext cx="7964487" cy="54102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400" dirty="0"/>
              <a:t>3. 	</a:t>
            </a:r>
            <a:r>
              <a:rPr lang="en-GB" altLang="en-US" sz="2800" dirty="0"/>
              <a:t>Men often deal with issues impersonally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			Women deal with issues personally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4. 	Men are Goal oriented, Mission oriented, 		Performance oriented and Solution 		oriented.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    	Women are Relationship oriented, Intimacy   		oriented, Fellowship oriented and 			Communication oriented.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5. 	Men decide by </a:t>
            </a:r>
            <a:r>
              <a:rPr lang="en-GB" altLang="en-US" sz="2800" dirty="0" smtClean="0"/>
              <a:t>logical planning</a:t>
            </a:r>
            <a:endParaRPr lang="en-GB" alt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/>
              <a:t>			Women decide by </a:t>
            </a:r>
            <a:r>
              <a:rPr lang="en-GB" altLang="en-US" sz="2800" dirty="0" smtClean="0"/>
              <a:t>feelings!</a:t>
            </a:r>
            <a:endParaRPr lang="en-US" altLang="en-US" sz="2800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534400" y="6248400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67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Summary 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5486400"/>
          </a:xfrm>
        </p:spPr>
        <p:txBody>
          <a:bodyPr>
            <a:normAutofit/>
          </a:bodyPr>
          <a:lstStyle/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800" dirty="0"/>
              <a:t>6. 		Women solve problems by 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800" dirty="0"/>
              <a:t>				talking about them,  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800" dirty="0"/>
              <a:t>    		Men solve problems by 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800" dirty="0"/>
              <a:t>				withdrawing into themselves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endParaRPr lang="en-GB" altLang="en-US" sz="2800" dirty="0"/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800" dirty="0"/>
              <a:t>7. 		Women often improve on everything  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800" dirty="0"/>
              <a:t>    			Men often pass the buck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endParaRPr lang="en-GB" altLang="en-US" sz="2800" dirty="0"/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800" dirty="0"/>
              <a:t>8. 		Men are stewards --- 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2800" dirty="0"/>
              <a:t>			- to guard, to guide, to govern;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2800" dirty="0"/>
              <a:t>			- to direct, to protect, to correct</a:t>
            </a:r>
            <a:r>
              <a:rPr lang="en-US" altLang="en-US" sz="2800" dirty="0" smtClean="0"/>
              <a:t>.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dirty="0"/>
              <a:t>	</a:t>
            </a:r>
            <a:r>
              <a:rPr lang="en-GB" altLang="en-US" dirty="0" smtClean="0"/>
              <a:t>	And women are meant to be recipients of 	this stewardship!</a:t>
            </a:r>
            <a:endParaRPr lang="en-US" altLang="en-US" sz="2800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534400" y="6248400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23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248400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8194" name="Picture 2" descr="http://magazine.foxnews.com/sites/magazine.foxnews.com/files/MarriedThumb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223342"/>
            <a:ext cx="3124200" cy="2291257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1" dirty="0" smtClean="0">
                <a:solidFill>
                  <a:schemeClr val="bg1"/>
                </a:solidFill>
              </a:rPr>
              <a:t>Roles of Husbands and Wives</a:t>
            </a:r>
            <a:endParaRPr 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59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533400"/>
          </a:xfrm>
        </p:spPr>
        <p:txBody>
          <a:bodyPr>
            <a:noAutofit/>
          </a:bodyPr>
          <a:lstStyle/>
          <a:p>
            <a:r>
              <a:rPr lang="en-GB" sz="3200" dirty="0" smtClean="0"/>
              <a:t>The ‘Umbrella’ to a Godly Marriage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200" y="1600200"/>
            <a:ext cx="4572000" cy="3858095"/>
          </a:xfrm>
          <a:solidFill>
            <a:schemeClr val="bg1">
              <a:lumMod val="85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GB" sz="2600" dirty="0" smtClean="0">
                <a:solidFill>
                  <a:srgbClr val="002060"/>
                </a:solidFill>
              </a:rPr>
              <a:t>Role model for the man:  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rgbClr val="002060"/>
                </a:solidFill>
              </a:rPr>
              <a:t>	JESUS CHRIST – His 	authority, His servant-	leadership and His love</a:t>
            </a:r>
          </a:p>
          <a:p>
            <a:endParaRPr lang="en-GB" sz="2600" dirty="0" smtClean="0">
              <a:solidFill>
                <a:srgbClr val="002060"/>
              </a:solidFill>
            </a:endParaRPr>
          </a:p>
          <a:p>
            <a:r>
              <a:rPr lang="en-GB" sz="2600" dirty="0" smtClean="0">
                <a:solidFill>
                  <a:srgbClr val="002060"/>
                </a:solidFill>
              </a:rPr>
              <a:t>Role model for the woman: 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rgbClr val="002060"/>
                </a:solidFill>
              </a:rPr>
              <a:t>	JESUS CHRIST – His 	submission to the Father 	and His expectation of 	the church</a:t>
            </a:r>
            <a:endParaRPr lang="en-US" sz="2600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95400"/>
            <a:ext cx="3657600" cy="480154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1524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/>
              <a:t>What does the BIBLE say?</a:t>
            </a:r>
            <a:endParaRPr lang="en-US" sz="40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6200" y="5843353"/>
            <a:ext cx="8991600" cy="93844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b="1" dirty="0" smtClean="0">
                <a:solidFill>
                  <a:srgbClr val="C00000"/>
                </a:solidFill>
              </a:rPr>
              <a:t>Basic Scripture References:</a:t>
            </a:r>
          </a:p>
          <a:p>
            <a:pPr marL="0" indent="0">
              <a:buNone/>
            </a:pPr>
            <a:r>
              <a:rPr lang="en-GB" sz="2000" b="1" dirty="0" smtClean="0">
                <a:solidFill>
                  <a:srgbClr val="C00000"/>
                </a:solidFill>
              </a:rPr>
              <a:t>- Genesis 2&amp;3;   Ephesians 5:1-33;   Colossians 3:18-19;     1 Peter 3:1-7 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8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1078843"/>
              </p:ext>
            </p:extLst>
          </p:nvPr>
        </p:nvGraphicFramePr>
        <p:xfrm>
          <a:off x="914400" y="381000"/>
          <a:ext cx="8001000" cy="576072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504568"/>
                <a:gridCol w="7496432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Is the Priest in the home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Is the Leader / Head / Influencer (Not Dictator</a:t>
                      </a:r>
                      <a:r>
                        <a:rPr lang="en-GB" sz="2000" baseline="0" dirty="0" smtClean="0"/>
                        <a:t>) at home (not manager)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Provides</a:t>
                      </a:r>
                      <a:r>
                        <a:rPr lang="en-GB" sz="2000" baseline="0" dirty="0" smtClean="0"/>
                        <a:t> and protects wife (and children) from all forms of attack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Considerate</a:t>
                      </a:r>
                      <a:r>
                        <a:rPr lang="en-GB" sz="2000" baseline="0" dirty="0" smtClean="0"/>
                        <a:t> to the wife and Understands her needs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Loves his wife and values her companionship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Shows Respect to the opinion of his wife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7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Demonstrates Support to the needs of his wife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Enjoys Sexual intimacy with his wife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9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Is a Role model to his children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Teaches, trains, guides, and disciplines his children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Honors</a:t>
                      </a:r>
                      <a:r>
                        <a:rPr lang="en-GB" sz="2000" dirty="0" smtClean="0"/>
                        <a:t> his father</a:t>
                      </a:r>
                      <a:r>
                        <a:rPr lang="en-GB" sz="2000" baseline="0" dirty="0" smtClean="0"/>
                        <a:t> and mother, thus setting an example to his children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Mandatory income-maker</a:t>
                      </a:r>
                      <a:r>
                        <a:rPr lang="en-GB" sz="2000" baseline="0" dirty="0" smtClean="0"/>
                        <a:t> for the home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Good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Communicator</a:t>
                      </a:r>
                      <a:r>
                        <a:rPr lang="en-US" sz="2000" baseline="0" dirty="0" smtClean="0"/>
                        <a:t> at home – transparent, no secrets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>
          <a:xfrm>
            <a:off x="914400" y="6096000"/>
            <a:ext cx="8001000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 smtClean="0">
                <a:solidFill>
                  <a:srgbClr val="002060"/>
                </a:solidFill>
              </a:rPr>
              <a:t>References: Genesis 2, 3;   </a:t>
            </a:r>
            <a:r>
              <a:rPr lang="en-GB" sz="2000" dirty="0" err="1" smtClean="0">
                <a:solidFill>
                  <a:srgbClr val="002060"/>
                </a:solidFill>
              </a:rPr>
              <a:t>Eph</a:t>
            </a:r>
            <a:r>
              <a:rPr lang="en-GB" sz="2000" dirty="0" smtClean="0">
                <a:solidFill>
                  <a:srgbClr val="002060"/>
                </a:solidFill>
              </a:rPr>
              <a:t> 5: 21-24, 25-33;   Col 3: 18-19;   1 Tim 3:5;   1 Tim 5:8;   1 </a:t>
            </a:r>
            <a:r>
              <a:rPr lang="en-GB" sz="2000" dirty="0" err="1" smtClean="0">
                <a:solidFill>
                  <a:srgbClr val="002060"/>
                </a:solidFill>
              </a:rPr>
              <a:t>Corin</a:t>
            </a:r>
            <a:r>
              <a:rPr lang="en-GB" sz="2000" dirty="0" smtClean="0">
                <a:solidFill>
                  <a:srgbClr val="002060"/>
                </a:solidFill>
              </a:rPr>
              <a:t> 11:3;   1 </a:t>
            </a:r>
            <a:r>
              <a:rPr lang="en-GB" sz="2000" dirty="0" err="1" smtClean="0">
                <a:solidFill>
                  <a:srgbClr val="002060"/>
                </a:solidFill>
              </a:rPr>
              <a:t>Corin</a:t>
            </a:r>
            <a:r>
              <a:rPr lang="en-GB" sz="2000" dirty="0" smtClean="0">
                <a:solidFill>
                  <a:srgbClr val="002060"/>
                </a:solidFill>
              </a:rPr>
              <a:t> 7:2-5;   1 Pet 3:7   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457200"/>
            <a:ext cx="685800" cy="5943600"/>
          </a:xfrm>
        </p:spPr>
        <p:txBody>
          <a:bodyPr vert="vert270">
            <a:normAutofit fontScale="90000"/>
          </a:bodyPr>
          <a:lstStyle/>
          <a:p>
            <a:r>
              <a:rPr lang="en-GB" dirty="0" smtClean="0"/>
              <a:t>Role of the Husband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83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9492555"/>
              </p:ext>
            </p:extLst>
          </p:nvPr>
        </p:nvGraphicFramePr>
        <p:xfrm>
          <a:off x="914400" y="228600"/>
          <a:ext cx="8077200" cy="6112272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627355"/>
                <a:gridCol w="7449845"/>
              </a:tblGrid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Submits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dirty="0" smtClean="0"/>
                        <a:t>to her own husband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Is Supportive  of her husband – a true and godly Helper 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Respects her husband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Encourager to</a:t>
                      </a:r>
                      <a:r>
                        <a:rPr lang="en-GB" sz="2000" baseline="0" dirty="0" smtClean="0"/>
                        <a:t> her husband 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Promotes home environment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Manager of</a:t>
                      </a:r>
                      <a:r>
                        <a:rPr lang="en-GB" sz="2000" baseline="0" dirty="0" smtClean="0"/>
                        <a:t> the home (not Head)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7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Loves and Cares for her children</a:t>
                      </a:r>
                      <a:endParaRPr lang="en-US" sz="2000" dirty="0"/>
                    </a:p>
                  </a:txBody>
                  <a:tcPr/>
                </a:tc>
              </a:tr>
              <a:tr h="378583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Is a role model to her children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9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Enjoys sexual intimacy with her husband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Supplementary income-maker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Loves her husband, and chooses to be a life-long</a:t>
                      </a:r>
                      <a:r>
                        <a:rPr lang="en-GB" sz="2000" baseline="0" dirty="0" smtClean="0"/>
                        <a:t> companion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Honors</a:t>
                      </a:r>
                      <a:r>
                        <a:rPr lang="en-GB" sz="2000" dirty="0" smtClean="0"/>
                        <a:t> her father and mother, thus setting an example to her children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Good Communicator at home – transparent, no secrets</a:t>
                      </a:r>
                      <a:endParaRPr lang="en-US" sz="2000" dirty="0"/>
                    </a:p>
                  </a:txBody>
                  <a:tcPr/>
                </a:tc>
              </a:tr>
              <a:tr h="417916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Is the ideal ‘Proverbs 31’ Home-maker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>
          <a:xfrm>
            <a:off x="914400" y="6324600"/>
            <a:ext cx="7848600" cy="4572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 smtClean="0">
                <a:solidFill>
                  <a:srgbClr val="C00000"/>
                </a:solidFill>
              </a:rPr>
              <a:t>References: Genesis 2, 3;   </a:t>
            </a:r>
            <a:r>
              <a:rPr lang="en-GB" sz="2000" dirty="0" err="1" smtClean="0">
                <a:solidFill>
                  <a:srgbClr val="C00000"/>
                </a:solidFill>
              </a:rPr>
              <a:t>Prov</a:t>
            </a:r>
            <a:r>
              <a:rPr lang="en-GB" sz="2000" dirty="0" smtClean="0">
                <a:solidFill>
                  <a:srgbClr val="C00000"/>
                </a:solidFill>
              </a:rPr>
              <a:t> 31;   </a:t>
            </a:r>
            <a:r>
              <a:rPr lang="en-GB" sz="2000" dirty="0" err="1">
                <a:solidFill>
                  <a:srgbClr val="C00000"/>
                </a:solidFill>
              </a:rPr>
              <a:t>P</a:t>
            </a:r>
            <a:r>
              <a:rPr lang="en-GB" sz="2000" dirty="0" err="1" smtClean="0">
                <a:solidFill>
                  <a:srgbClr val="C00000"/>
                </a:solidFill>
              </a:rPr>
              <a:t>rov</a:t>
            </a:r>
            <a:r>
              <a:rPr lang="en-GB" sz="2000" dirty="0" smtClean="0">
                <a:solidFill>
                  <a:srgbClr val="C00000"/>
                </a:solidFill>
              </a:rPr>
              <a:t> 2:16-17;   Mal 2:14;   </a:t>
            </a:r>
            <a:r>
              <a:rPr lang="en-GB" sz="2000" dirty="0" err="1" smtClean="0">
                <a:solidFill>
                  <a:srgbClr val="C00000"/>
                </a:solidFill>
              </a:rPr>
              <a:t>Eph</a:t>
            </a:r>
            <a:r>
              <a:rPr lang="en-GB" sz="2000" dirty="0" smtClean="0">
                <a:solidFill>
                  <a:srgbClr val="C00000"/>
                </a:solidFill>
              </a:rPr>
              <a:t> 5: 22-24, 33;   Col 3: 18-19;   1 Tim 3:11;   1 Tim 5:14;   Tit 2:4-5;   1 </a:t>
            </a:r>
            <a:r>
              <a:rPr lang="en-GB" sz="2000" dirty="0" err="1" smtClean="0">
                <a:solidFill>
                  <a:srgbClr val="C00000"/>
                </a:solidFill>
              </a:rPr>
              <a:t>Corin</a:t>
            </a:r>
            <a:r>
              <a:rPr lang="en-GB" sz="2000" dirty="0" smtClean="0">
                <a:solidFill>
                  <a:srgbClr val="C00000"/>
                </a:solidFill>
              </a:rPr>
              <a:t> 7:2-5;   1 Pet 3:1   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6200" y="457200"/>
            <a:ext cx="685800" cy="5943600"/>
          </a:xfrm>
          <a:prstGeom prst="rect">
            <a:avLst/>
          </a:prstGeom>
          <a:solidFill>
            <a:srgbClr val="002060"/>
          </a:solidFill>
        </p:spPr>
        <p:txBody>
          <a:bodyPr vert="vert270" bIns="91440" anchor="b" anchorCtr="0">
            <a:normAutofit fontScale="97500" lnSpcReduction="1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 smtClean="0"/>
              <a:t>Role of the Wife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03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3567384"/>
              </p:ext>
            </p:extLst>
          </p:nvPr>
        </p:nvGraphicFramePr>
        <p:xfrm>
          <a:off x="228600" y="152400"/>
          <a:ext cx="8686800" cy="67499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8686800"/>
              </a:tblGrid>
              <a:tr h="58189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</a:t>
                      </a:r>
                      <a:r>
                        <a:rPr lang="en-GB" sz="2400" baseline="0" dirty="0" smtClean="0"/>
                        <a:t> Commandments for Husbands</a:t>
                      </a:r>
                      <a:endParaRPr lang="en-US" sz="2400" dirty="0"/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Thou shalt not take thy wife for granted, but will </a:t>
                      </a:r>
                      <a:r>
                        <a:rPr lang="en-US" sz="1800" dirty="0" err="1" smtClean="0"/>
                        <a:t>honour</a:t>
                      </a:r>
                      <a:r>
                        <a:rPr lang="en-US" sz="1800" dirty="0" smtClean="0"/>
                        <a:t> and respect her as thy equal. (1 Pet 3:7)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Thy highest allegiance, except God, shall be to thy wife, not thy relatives or friends. (Gen 2:24)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Thou shalt frequently tell thy wife how important &amp; valuable she is to thee. (Phil 2:3; </a:t>
                      </a:r>
                      <a:r>
                        <a:rPr lang="en-US" sz="1800" dirty="0" err="1" smtClean="0"/>
                        <a:t>Prov</a:t>
                      </a:r>
                      <a:r>
                        <a:rPr lang="en-US" sz="1800" dirty="0" smtClean="0"/>
                        <a:t> 31:10-11)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Thou shalt hold thy wife's love by the same means that thou won it.       (</a:t>
                      </a:r>
                      <a:r>
                        <a:rPr lang="en-US" sz="1800" dirty="0" err="1" smtClean="0"/>
                        <a:t>Sos</a:t>
                      </a:r>
                      <a:r>
                        <a:rPr lang="en-US" sz="1800" dirty="0" smtClean="0"/>
                        <a:t> 5:10-16)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Thou shalt actively establish family discipline with thy wife's help.          (</a:t>
                      </a:r>
                      <a:r>
                        <a:rPr lang="en-US" sz="1800" dirty="0" err="1" smtClean="0"/>
                        <a:t>Eph</a:t>
                      </a:r>
                      <a:r>
                        <a:rPr lang="en-US" sz="1800" dirty="0" smtClean="0"/>
                        <a:t> 6:4)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Remember to do all the little things for thy wife when you say you will.  (Mt 5:37)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Keep </a:t>
                      </a:r>
                      <a:r>
                        <a:rPr lang="en-US" sz="1800" dirty="0" err="1" smtClean="0"/>
                        <a:t>thine</a:t>
                      </a:r>
                      <a:r>
                        <a:rPr lang="en-US" sz="1800" dirty="0" smtClean="0"/>
                        <a:t> eyes on thy own wife, not thy neighbors. (</a:t>
                      </a:r>
                      <a:r>
                        <a:rPr lang="en-US" sz="1800" dirty="0" err="1" smtClean="0"/>
                        <a:t>Prov</a:t>
                      </a:r>
                      <a:r>
                        <a:rPr lang="en-US" sz="1800" dirty="0" smtClean="0"/>
                        <a:t> 5:15-20; Job 31:1; </a:t>
                      </a:r>
                      <a:r>
                        <a:rPr lang="en-US" sz="1800" dirty="0" err="1" smtClean="0"/>
                        <a:t>Jer</a:t>
                      </a:r>
                      <a:r>
                        <a:rPr lang="en-US" sz="1800" dirty="0" smtClean="0"/>
                        <a:t> 5:8)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Thou shalt make every effort to see things from thy wife's point of view. (Gen 21:12)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Thou shalt not be stingy with thy wife when it comes to money.             (Esther 5:3)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Thou shalt love thy wife, </a:t>
                      </a:r>
                      <a:r>
                        <a:rPr lang="en-GB" sz="1800" dirty="0" err="1" smtClean="0"/>
                        <a:t>thine</a:t>
                      </a:r>
                      <a:r>
                        <a:rPr lang="en-GB" sz="1800" dirty="0" smtClean="0"/>
                        <a:t> own wife, all the days of thy life (</a:t>
                      </a:r>
                      <a:r>
                        <a:rPr lang="en-GB" sz="1800" dirty="0" err="1" smtClean="0"/>
                        <a:t>Eph</a:t>
                      </a:r>
                      <a:r>
                        <a:rPr lang="en-GB" sz="1800" dirty="0" smtClean="0"/>
                        <a:t> 5:25,33; Col 3:19) </a:t>
                      </a:r>
                      <a:endParaRPr lang="en-US" sz="18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939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1791781"/>
              </p:ext>
            </p:extLst>
          </p:nvPr>
        </p:nvGraphicFramePr>
        <p:xfrm>
          <a:off x="381000" y="76200"/>
          <a:ext cx="8382000" cy="680812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8382000"/>
              </a:tblGrid>
              <a:tr h="58189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</a:t>
                      </a:r>
                      <a:r>
                        <a:rPr lang="en-GB" sz="2400" baseline="0" dirty="0" smtClean="0"/>
                        <a:t> Commandments for Wives</a:t>
                      </a:r>
                      <a:endParaRPr lang="en-US" sz="2400" dirty="0"/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Expect not thy husband to give thee as many luxuries as thy father hath given thee after many years of hard labor. (Phil 4:11; Amos 4:1)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Thou shalt work hard to build thy house with the husband that you have, not fantasizing about "the one that could have been". (</a:t>
                      </a:r>
                      <a:r>
                        <a:rPr lang="en-US" dirty="0" err="1" smtClean="0"/>
                        <a:t>Prov</a:t>
                      </a:r>
                      <a:r>
                        <a:rPr lang="en-US" dirty="0" smtClean="0"/>
                        <a:t> 14:1)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Thou shalt not nag. (</a:t>
                      </a:r>
                      <a:r>
                        <a:rPr lang="en-US" dirty="0" err="1" smtClean="0"/>
                        <a:t>Prov</a:t>
                      </a:r>
                      <a:r>
                        <a:rPr lang="en-US" dirty="0" smtClean="0"/>
                        <a:t> 27:15; 21:19)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Thou shalt coddle thy husband and be a warm wife. (1 </a:t>
                      </a:r>
                      <a:r>
                        <a:rPr lang="en-US" dirty="0" err="1" smtClean="0"/>
                        <a:t>Cor</a:t>
                      </a:r>
                      <a:r>
                        <a:rPr lang="en-US" dirty="0" smtClean="0"/>
                        <a:t> 7:3-5)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Remember that the frank approval of thy husband is more to thee than the side glances of many strangers. (</a:t>
                      </a:r>
                      <a:r>
                        <a:rPr lang="en-US" dirty="0" err="1" smtClean="0"/>
                        <a:t>Ezek</a:t>
                      </a:r>
                      <a:r>
                        <a:rPr lang="en-US" dirty="0" smtClean="0"/>
                        <a:t> 16:32; 2 Pet 2:14)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Thou shalt not yell at thy husband but will be a gentle and quiet spirit. (1 Pet 3:1-4)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Permit no one to assure thee that thou art having a hard time of it. (1 Pet 5:9)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Thou shall not fail to dress up for thy husband with an eye to please him, as thou didst before marriage. (</a:t>
                      </a:r>
                      <a:r>
                        <a:rPr lang="en-US" dirty="0" err="1" smtClean="0"/>
                        <a:t>Sos</a:t>
                      </a:r>
                      <a:r>
                        <a:rPr lang="en-US" dirty="0" smtClean="0"/>
                        <a:t> 4:9-11)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Thou shalt submit to thy husband from thy heart and allow him to be head of the household. (Col 3:18; 1 Pet 3:6; </a:t>
                      </a:r>
                      <a:r>
                        <a:rPr lang="en-US" dirty="0" err="1" smtClean="0"/>
                        <a:t>Eph</a:t>
                      </a:r>
                      <a:r>
                        <a:rPr lang="en-US" dirty="0" smtClean="0"/>
                        <a:t> 5:22,33)</a:t>
                      </a:r>
                    </a:p>
                  </a:txBody>
                  <a:tcPr/>
                </a:tc>
              </a:tr>
              <a:tr h="581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Thou shalt assure thy husband and others that he is the greatest man alive.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(</a:t>
                      </a:r>
                      <a:r>
                        <a:rPr lang="en-US" dirty="0" err="1" smtClean="0"/>
                        <a:t>Sos</a:t>
                      </a:r>
                      <a:r>
                        <a:rPr lang="en-US" dirty="0" smtClean="0"/>
                        <a:t> 5:9-16)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47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pad1.whstatic.com/images/thumb/f/fa/Resolve-Conflict-in-Marriage-Step-1.jpg/aid1553153-728px-Resolve-Conflict-in-Marriage-Step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08" y="160338"/>
            <a:ext cx="8807592" cy="654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204" y="196732"/>
            <a:ext cx="3505200" cy="1828800"/>
          </a:xfrm>
        </p:spPr>
        <p:txBody>
          <a:bodyPr/>
          <a:lstStyle/>
          <a:p>
            <a:r>
              <a:rPr lang="en-GB" dirty="0" smtClean="0"/>
              <a:t>Conflicts in Marriage</a:t>
            </a:r>
            <a:br>
              <a:rPr lang="en-GB" dirty="0" smtClean="0"/>
            </a:br>
            <a:r>
              <a:rPr lang="en-GB" dirty="0" smtClean="0"/>
              <a:t>(part 1)</a:t>
            </a:r>
            <a:endParaRPr lang="en-US" dirty="0"/>
          </a:p>
        </p:txBody>
      </p:sp>
      <p:sp>
        <p:nvSpPr>
          <p:cNvPr id="4" name="AutoShape 2" descr="Image result for conflicts in marri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62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676400"/>
            <a:ext cx="8229600" cy="4648200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All marriages have their ups and downs simply because: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We are flesh and blood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We do not have full and complete knowledge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We are individuals with own likes and dislikes</a:t>
            </a:r>
          </a:p>
          <a:p>
            <a:pPr lvl="1"/>
            <a:r>
              <a:rPr lang="en-US" sz="2800" dirty="0"/>
              <a:t>We all carry our historical </a:t>
            </a:r>
            <a:r>
              <a:rPr lang="en-US" sz="2800" dirty="0" smtClean="0"/>
              <a:t>baggage </a:t>
            </a:r>
            <a:r>
              <a:rPr lang="en-US" sz="2800" dirty="0"/>
              <a:t>into our marriages</a:t>
            </a:r>
          </a:p>
          <a:p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Autofit/>
          </a:bodyPr>
          <a:lstStyle/>
          <a:p>
            <a:pPr marL="0" indent="0"/>
            <a:r>
              <a:rPr lang="en-GB" sz="3200" dirty="0"/>
              <a:t>“Marriages are made in heaven, </a:t>
            </a:r>
            <a:br>
              <a:rPr lang="en-GB" sz="3200" dirty="0"/>
            </a:br>
            <a:r>
              <a:rPr lang="en-GB" sz="3200" dirty="0"/>
              <a:t>but so is thunder and lightning</a:t>
            </a:r>
            <a:r>
              <a:rPr lang="en-GB" sz="3200" dirty="0" smtClean="0"/>
              <a:t>!”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424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GB" dirty="0" smtClean="0"/>
              <a:t>Genesis of Conflicts in the Home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5" name="Picture 2" descr="https://encrypted-tbn1.gstatic.com/images?q=tbn:ANd9GcQKsnccFvoejFfc-03eZGL0QB8ZDC1wc3eTnoTLWdX-SUkSDfQ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090" y="1066800"/>
            <a:ext cx="4794421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1219200"/>
            <a:ext cx="3810000" cy="715962"/>
          </a:xfrm>
          <a:prstGeom prst="rect">
            <a:avLst/>
          </a:prstGeom>
          <a:solidFill>
            <a:srgbClr val="C00000"/>
          </a:solidFill>
        </p:spPr>
        <p:txBody>
          <a:bodyPr bIns="91440" anchor="b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400" dirty="0" smtClean="0"/>
              <a:t>Differing Objectives</a:t>
            </a:r>
            <a:endParaRPr lang="en-US" sz="24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57200" y="2103438"/>
            <a:ext cx="3810000" cy="715962"/>
          </a:xfrm>
          <a:prstGeom prst="rect">
            <a:avLst/>
          </a:prstGeom>
          <a:solidFill>
            <a:srgbClr val="FA3122"/>
          </a:solidFill>
        </p:spPr>
        <p:txBody>
          <a:bodyPr bIns="91440" anchor="b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400" dirty="0" smtClean="0"/>
              <a:t>Differing Paths</a:t>
            </a:r>
            <a:endParaRPr lang="en-US" sz="2400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3017838"/>
            <a:ext cx="3810000" cy="715962"/>
          </a:xfrm>
          <a:prstGeom prst="rect">
            <a:avLst/>
          </a:prstGeom>
          <a:solidFill>
            <a:srgbClr val="FC695A"/>
          </a:solidFill>
        </p:spPr>
        <p:txBody>
          <a:bodyPr bIns="91440" anchor="b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400" dirty="0" smtClean="0"/>
              <a:t>Hurtful Behaviour</a:t>
            </a:r>
            <a:endParaRPr lang="en-US" sz="24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4084638"/>
            <a:ext cx="3810000" cy="715962"/>
          </a:xfrm>
          <a:prstGeom prst="rect">
            <a:avLst/>
          </a:prstGeom>
          <a:solidFill>
            <a:srgbClr val="92D050"/>
          </a:solidFill>
        </p:spPr>
        <p:txBody>
          <a:bodyPr bIns="91440" anchor="b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400" dirty="0" smtClean="0"/>
              <a:t>Communication</a:t>
            </a:r>
            <a:endParaRPr lang="en-US" sz="2400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57200" y="4999038"/>
            <a:ext cx="3810000" cy="715962"/>
          </a:xfrm>
          <a:prstGeom prst="rect">
            <a:avLst/>
          </a:prstGeom>
          <a:solidFill>
            <a:srgbClr val="00B050"/>
          </a:solidFill>
        </p:spPr>
        <p:txBody>
          <a:bodyPr bIns="91440" anchor="b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400" dirty="0" smtClean="0"/>
              <a:t>Working Together</a:t>
            </a:r>
            <a:endParaRPr lang="en-US" sz="240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5913438"/>
            <a:ext cx="3810000" cy="715962"/>
          </a:xfrm>
          <a:prstGeom prst="rect">
            <a:avLst/>
          </a:prstGeom>
          <a:solidFill>
            <a:srgbClr val="006600"/>
          </a:solidFill>
        </p:spPr>
        <p:txBody>
          <a:bodyPr bIns="91440" anchor="b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400" dirty="0" smtClean="0"/>
              <a:t>Objectives Achieved</a:t>
            </a:r>
            <a:endParaRPr lang="en-US" sz="24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962400" y="1577181"/>
            <a:ext cx="0" cy="4694238"/>
          </a:xfrm>
          <a:prstGeom prst="straightConnector1">
            <a:avLst/>
          </a:prstGeom>
          <a:ln w="571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60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Common Causes of Conflicts in Marriage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/>
              <a:t>Differing objectives in marriage</a:t>
            </a:r>
          </a:p>
          <a:p>
            <a:pPr lvl="1"/>
            <a:r>
              <a:rPr lang="en-US" sz="2800" dirty="0"/>
              <a:t>Reflect God’s image – Genesis 1:26-27</a:t>
            </a:r>
          </a:p>
          <a:p>
            <a:pPr lvl="1"/>
            <a:r>
              <a:rPr lang="en-US" sz="2800" dirty="0"/>
              <a:t>Reproduce – Genesis 1:28;  Malachi 2:15</a:t>
            </a:r>
          </a:p>
          <a:p>
            <a:pPr lvl="1"/>
            <a:r>
              <a:rPr lang="en-US" sz="2800" dirty="0"/>
              <a:t>Reign – Genesis </a:t>
            </a:r>
            <a:r>
              <a:rPr lang="en-US" sz="2800" dirty="0" smtClean="0"/>
              <a:t>1:28</a:t>
            </a:r>
          </a:p>
          <a:p>
            <a:pPr marL="320040" lvl="1" indent="0">
              <a:buNone/>
            </a:pPr>
            <a:endParaRPr lang="en-US" sz="2800" dirty="0"/>
          </a:p>
          <a:p>
            <a:pPr lvl="0"/>
            <a:r>
              <a:rPr lang="en-US" dirty="0"/>
              <a:t>Improper communication – Ephesians 4:26, 29;  </a:t>
            </a:r>
            <a:r>
              <a:rPr lang="en-US" dirty="0" smtClean="0"/>
              <a:t>    	Proverbs </a:t>
            </a:r>
            <a:r>
              <a:rPr lang="en-US" dirty="0"/>
              <a:t>15:1;  Proverbs </a:t>
            </a:r>
            <a:r>
              <a:rPr lang="en-US" dirty="0" smtClean="0"/>
              <a:t>18:6-7</a:t>
            </a:r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US" dirty="0"/>
              <a:t>Financial disagreements – Deuteronomy 8:18;  </a:t>
            </a:r>
            <a:r>
              <a:rPr lang="en-US" dirty="0" smtClean="0"/>
              <a:t>	Deuteronomy </a:t>
            </a:r>
            <a:r>
              <a:rPr lang="en-US" dirty="0"/>
              <a:t>15:6;  Deuteronomy 28:12;  </a:t>
            </a:r>
            <a:r>
              <a:rPr lang="en-US" dirty="0" smtClean="0"/>
              <a:t>	Hebrews </a:t>
            </a:r>
            <a:r>
              <a:rPr lang="en-US" dirty="0"/>
              <a:t>13:5;  Philippians 4:12;  Luke </a:t>
            </a:r>
            <a:r>
              <a:rPr lang="en-US" dirty="0" smtClean="0"/>
              <a:t>12:15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219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Common Causes of Conflicts in Marriage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229600" cy="533400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 smtClean="0"/>
              <a:t>Differing </a:t>
            </a:r>
            <a:r>
              <a:rPr lang="en-US" dirty="0"/>
              <a:t>viewpoints – Genesis </a:t>
            </a:r>
            <a:r>
              <a:rPr lang="en-US" dirty="0" smtClean="0"/>
              <a:t>21:9-14</a:t>
            </a:r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US" dirty="0"/>
              <a:t>Addiction – to work, to alcohol/ drugs, to social </a:t>
            </a:r>
            <a:r>
              <a:rPr lang="en-US" dirty="0" smtClean="0"/>
              <a:t>	media</a:t>
            </a:r>
            <a:r>
              <a:rPr lang="en-US" dirty="0"/>
              <a:t>, to </a:t>
            </a:r>
            <a:r>
              <a:rPr lang="en-US" dirty="0" smtClean="0"/>
              <a:t>pornography</a:t>
            </a:r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US" dirty="0" smtClean="0"/>
              <a:t>Dominating </a:t>
            </a:r>
            <a:r>
              <a:rPr lang="en-US" dirty="0"/>
              <a:t>spouse – 1 Corinthians </a:t>
            </a:r>
            <a:r>
              <a:rPr lang="en-US" dirty="0" smtClean="0"/>
              <a:t>11:3</a:t>
            </a:r>
          </a:p>
          <a:p>
            <a:pPr marL="0" lvl="0" indent="0">
              <a:buNone/>
            </a:pPr>
            <a:r>
              <a:rPr lang="en-US" dirty="0" smtClean="0"/>
              <a:t>  </a:t>
            </a:r>
            <a:endParaRPr lang="en-US" dirty="0"/>
          </a:p>
          <a:p>
            <a:pPr lvl="0"/>
            <a:r>
              <a:rPr lang="en-US" dirty="0" smtClean="0"/>
              <a:t>Sexual dissatisfaction </a:t>
            </a:r>
            <a:r>
              <a:rPr lang="en-US" dirty="0"/>
              <a:t>&amp;</a:t>
            </a:r>
            <a:r>
              <a:rPr lang="en-US" dirty="0" smtClean="0"/>
              <a:t> Adultery </a:t>
            </a:r>
            <a:r>
              <a:rPr lang="en-US" dirty="0"/>
              <a:t>– 1 Corinthians </a:t>
            </a:r>
            <a:r>
              <a:rPr lang="en-US" dirty="0" smtClean="0"/>
              <a:t>	7:2-5</a:t>
            </a:r>
            <a:r>
              <a:rPr lang="en-US" dirty="0"/>
              <a:t>; Hebrews </a:t>
            </a:r>
            <a:r>
              <a:rPr lang="en-US" dirty="0" smtClean="0"/>
              <a:t>13:4;  Proverbs 5:18-20</a:t>
            </a:r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US" dirty="0"/>
              <a:t>Delayed blessing including Barrenness – </a:t>
            </a:r>
            <a:r>
              <a:rPr lang="en-US" dirty="0" smtClean="0"/>
              <a:t>	Hebrews </a:t>
            </a:r>
            <a:r>
              <a:rPr lang="en-US" dirty="0"/>
              <a:t>6:11-12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96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DANGER SIGNS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/>
              <a:t>Signs are to warn us so as to </a:t>
            </a:r>
            <a:r>
              <a:rPr lang="en-US" dirty="0" smtClean="0"/>
              <a:t>adjust </a:t>
            </a:r>
            <a:r>
              <a:rPr lang="en-US" dirty="0"/>
              <a:t>our actions to avoid trouble or accidents.</a:t>
            </a:r>
          </a:p>
          <a:p>
            <a:pPr lvl="2"/>
            <a:r>
              <a:rPr lang="en-US" sz="2800" dirty="0"/>
              <a:t>Poor </a:t>
            </a:r>
            <a:r>
              <a:rPr lang="en-US" sz="2800" dirty="0" smtClean="0"/>
              <a:t>or No communication</a:t>
            </a:r>
            <a:endParaRPr lang="en-US" sz="2800" dirty="0"/>
          </a:p>
          <a:p>
            <a:pPr lvl="2"/>
            <a:r>
              <a:rPr lang="en-US" sz="2800" dirty="0"/>
              <a:t>Feelings of insecurity </a:t>
            </a:r>
          </a:p>
          <a:p>
            <a:pPr lvl="2"/>
            <a:r>
              <a:rPr lang="en-US" sz="2800" dirty="0"/>
              <a:t>Lack of confidence in the spouse</a:t>
            </a:r>
          </a:p>
          <a:p>
            <a:pPr lvl="2"/>
            <a:r>
              <a:rPr lang="en-US" sz="2800" dirty="0"/>
              <a:t>Outside influence and interference</a:t>
            </a:r>
          </a:p>
          <a:p>
            <a:pPr lvl="2"/>
            <a:r>
              <a:rPr lang="en-US" sz="2800" dirty="0"/>
              <a:t>An unforgiving attitude</a:t>
            </a:r>
          </a:p>
          <a:p>
            <a:pPr lvl="2"/>
            <a:r>
              <a:rPr lang="en-US" sz="2800" dirty="0"/>
              <a:t>Individual planning</a:t>
            </a:r>
          </a:p>
          <a:p>
            <a:pPr lvl="2"/>
            <a:r>
              <a:rPr lang="en-US" sz="2800" dirty="0"/>
              <a:t>Taking each other for granted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25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CONFLICT RESOLUTION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Turn to God first and foremost </a:t>
            </a:r>
          </a:p>
          <a:p>
            <a:pPr lvl="1"/>
            <a:r>
              <a:rPr lang="en-GB" sz="2800" dirty="0" smtClean="0"/>
              <a:t>PRAY – PUSH &amp; PULL</a:t>
            </a:r>
          </a:p>
          <a:p>
            <a:r>
              <a:rPr lang="en-GB" dirty="0" smtClean="0"/>
              <a:t>Know, accept &amp; adjust to your differences</a:t>
            </a:r>
          </a:p>
          <a:p>
            <a:r>
              <a:rPr lang="en-GB" dirty="0" smtClean="0"/>
              <a:t>Defeat selfishness</a:t>
            </a:r>
          </a:p>
          <a:p>
            <a:r>
              <a:rPr lang="en-GB" dirty="0" smtClean="0"/>
              <a:t>Pursue the interests of your spouse</a:t>
            </a:r>
          </a:p>
          <a:p>
            <a:r>
              <a:rPr lang="en-GB" dirty="0" smtClean="0"/>
              <a:t>Learn to Forgive</a:t>
            </a:r>
            <a:endParaRPr lang="en-GB" dirty="0"/>
          </a:p>
          <a:p>
            <a:r>
              <a:rPr lang="en-GB" dirty="0" smtClean="0"/>
              <a:t>Communicate lovingly, not confrontationally</a:t>
            </a:r>
          </a:p>
          <a:p>
            <a:r>
              <a:rPr lang="en-GB" dirty="0" smtClean="0"/>
              <a:t>Return blessings for insults</a:t>
            </a:r>
          </a:p>
          <a:p>
            <a:r>
              <a:rPr lang="en-GB" dirty="0"/>
              <a:t>Seek Godly counsel</a:t>
            </a:r>
            <a:endParaRPr lang="en-US" dirty="0"/>
          </a:p>
          <a:p>
            <a:r>
              <a:rPr lang="en-GB" dirty="0" smtClean="0"/>
              <a:t>Never mention Divorce or Separation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28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astorseth.files.wordpress.com/2015/03/bigstock-vector-silhouette-family-house-31912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762000"/>
            <a:ext cx="7583488" cy="5161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57400" y="762000"/>
            <a:ext cx="4114800" cy="533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Brothers &amp; Sisters …</a:t>
            </a:r>
            <a:endParaRPr lang="en-US" sz="32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5410200"/>
            <a:ext cx="7583488" cy="533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Have a Blessed Home!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78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1017</TotalTime>
  <Words>1634</Words>
  <Application>Microsoft Office PowerPoint</Application>
  <PresentationFormat>On-screen Show (4:3)</PresentationFormat>
  <Paragraphs>317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Equity</vt:lpstr>
      <vt:lpstr>MARRIAGE SEMINAR TBOLF 12th March 2016</vt:lpstr>
      <vt:lpstr>Brothers, what are the 2 most important characteristics you expect in your wife?</vt:lpstr>
      <vt:lpstr>Sisters, what are the 2 most important characteristics you expect in your husband?</vt:lpstr>
      <vt:lpstr>Sisters, what are the 2 most important characteristics you expect in your husband?</vt:lpstr>
      <vt:lpstr>1. Men and Women are different 2. Roles of Husbands and Wives 3. Conflicts in Marriage – part 1</vt:lpstr>
      <vt:lpstr>Men and Women are different!</vt:lpstr>
      <vt:lpstr>Men and Women are different!</vt:lpstr>
      <vt:lpstr>Men and Women are different!</vt:lpstr>
      <vt:lpstr>Brain Development</vt:lpstr>
      <vt:lpstr>Differences in Brain Development</vt:lpstr>
      <vt:lpstr>Man … in the Garden</vt:lpstr>
      <vt:lpstr>Woman … in the Garden</vt:lpstr>
      <vt:lpstr>Shopping!</vt:lpstr>
      <vt:lpstr>Problem-solving</vt:lpstr>
      <vt:lpstr>New Characteristics</vt:lpstr>
      <vt:lpstr>Summary </vt:lpstr>
      <vt:lpstr>Summary </vt:lpstr>
      <vt:lpstr>Summary </vt:lpstr>
      <vt:lpstr>PowerPoint Presentation</vt:lpstr>
      <vt:lpstr>The ‘Umbrella’ to a Godly Marriage</vt:lpstr>
      <vt:lpstr>Role of the Husband</vt:lpstr>
      <vt:lpstr>PowerPoint Presentation</vt:lpstr>
      <vt:lpstr>PowerPoint Presentation</vt:lpstr>
      <vt:lpstr>PowerPoint Presentation</vt:lpstr>
      <vt:lpstr>Conflicts in Marriage (part 1)</vt:lpstr>
      <vt:lpstr>“Marriages are made in heaven,  but so is thunder and lightning!”</vt:lpstr>
      <vt:lpstr>Genesis of Conflicts in the Home</vt:lpstr>
      <vt:lpstr>Common Causes of Conflicts in Marriage</vt:lpstr>
      <vt:lpstr>Common Causes of Conflicts in Marriage</vt:lpstr>
      <vt:lpstr>DANGER SIGNS</vt:lpstr>
      <vt:lpstr>CONFLICT RESOLUTION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MARRIAGE SEMINAR TBOLF 12th March 2016</dc:title>
  <dc:creator>Smiles</dc:creator>
  <cp:lastModifiedBy>Samsung</cp:lastModifiedBy>
  <cp:revision>49</cp:revision>
  <cp:lastPrinted>2016-03-12T03:00:34Z</cp:lastPrinted>
  <dcterms:created xsi:type="dcterms:W3CDTF">2006-08-16T00:00:00Z</dcterms:created>
  <dcterms:modified xsi:type="dcterms:W3CDTF">2016-03-12T05:18:13Z</dcterms:modified>
</cp:coreProperties>
</file>