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15"/>
  </p:handout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9144000" cy="6858000" type="screen4x3"/>
  <p:notesSz cx="6735763" cy="98663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8831" cy="495029"/>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15373" y="0"/>
            <a:ext cx="2918831" cy="495029"/>
          </a:xfrm>
          <a:prstGeom prst="rect">
            <a:avLst/>
          </a:prstGeom>
        </p:spPr>
        <p:txBody>
          <a:bodyPr vert="horz" lIns="91440" tIns="45720" rIns="91440" bIns="45720" rtlCol="0"/>
          <a:lstStyle>
            <a:lvl1pPr algn="r">
              <a:defRPr sz="1200"/>
            </a:lvl1pPr>
          </a:lstStyle>
          <a:p>
            <a:fld id="{30E6E79B-A01E-4B9A-ADC7-E95AA4095E09}" type="datetimeFigureOut">
              <a:rPr lang="en-US" smtClean="0"/>
              <a:pPr/>
              <a:t>5/24/2018</a:t>
            </a:fld>
            <a:endParaRPr lang="en-US"/>
          </a:p>
        </p:txBody>
      </p:sp>
      <p:sp>
        <p:nvSpPr>
          <p:cNvPr id="4" name="Footer Placeholder 3"/>
          <p:cNvSpPr>
            <a:spLocks noGrp="1"/>
          </p:cNvSpPr>
          <p:nvPr>
            <p:ph type="ftr" sz="quarter" idx="2"/>
          </p:nvPr>
        </p:nvSpPr>
        <p:spPr>
          <a:xfrm>
            <a:off x="0" y="9371286"/>
            <a:ext cx="2918831" cy="495028"/>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15373" y="9371286"/>
            <a:ext cx="2918831" cy="495028"/>
          </a:xfrm>
          <a:prstGeom prst="rect">
            <a:avLst/>
          </a:prstGeom>
        </p:spPr>
        <p:txBody>
          <a:bodyPr vert="horz" lIns="91440" tIns="45720" rIns="91440" bIns="45720" rtlCol="0" anchor="b"/>
          <a:lstStyle>
            <a:lvl1pPr algn="r">
              <a:defRPr sz="1200"/>
            </a:lvl1pPr>
          </a:lstStyle>
          <a:p>
            <a:fld id="{2158C328-4692-47F6-A3EF-3644D1B97CD8}" type="slidenum">
              <a:rPr lang="en-US" smtClean="0"/>
              <a:pPr/>
              <a:t>‹#›</a:t>
            </a:fld>
            <a:endParaRPr lang="en-US"/>
          </a:p>
        </p:txBody>
      </p:sp>
    </p:spTree>
    <p:extLst>
      <p:ext uri="{BB962C8B-B14F-4D97-AF65-F5344CB8AC3E}">
        <p14:creationId xmlns:p14="http://schemas.microsoft.com/office/powerpoint/2010/main" val="2187667660"/>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503A480-CE9A-41E8-A1F2-106BE735D9C5}" type="datetimeFigureOut">
              <a:rPr lang="en-US" smtClean="0"/>
              <a:pPr/>
              <a:t>5/24/2018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E786C3-7D1E-41CF-9DB2-D67E562681DE}" type="slidenum">
              <a:rPr lang="en-US" smtClean="0"/>
              <a:pPr/>
              <a:t>‹#›</a:t>
            </a:fld>
            <a:endParaRPr lang="en-US"/>
          </a:p>
        </p:txBody>
      </p:sp>
    </p:spTree>
    <p:extLst>
      <p:ext uri="{BB962C8B-B14F-4D97-AF65-F5344CB8AC3E}">
        <p14:creationId xmlns:p14="http://schemas.microsoft.com/office/powerpoint/2010/main" val="628612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503A480-CE9A-41E8-A1F2-106BE735D9C5}" type="datetimeFigureOut">
              <a:rPr lang="en-US" smtClean="0"/>
              <a:pPr/>
              <a:t>5/24/2018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E786C3-7D1E-41CF-9DB2-D67E562681DE}" type="slidenum">
              <a:rPr lang="en-US" smtClean="0"/>
              <a:pPr/>
              <a:t>‹#›</a:t>
            </a:fld>
            <a:endParaRPr lang="en-US"/>
          </a:p>
        </p:txBody>
      </p:sp>
    </p:spTree>
    <p:extLst>
      <p:ext uri="{BB962C8B-B14F-4D97-AF65-F5344CB8AC3E}">
        <p14:creationId xmlns:p14="http://schemas.microsoft.com/office/powerpoint/2010/main" val="6473962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503A480-CE9A-41E8-A1F2-106BE735D9C5}" type="datetimeFigureOut">
              <a:rPr lang="en-US" smtClean="0"/>
              <a:pPr/>
              <a:t>5/24/2018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E786C3-7D1E-41CF-9DB2-D67E562681DE}" type="slidenum">
              <a:rPr lang="en-US" smtClean="0"/>
              <a:pPr/>
              <a:t>‹#›</a:t>
            </a:fld>
            <a:endParaRPr lang="en-US"/>
          </a:p>
        </p:txBody>
      </p:sp>
    </p:spTree>
    <p:extLst>
      <p:ext uri="{BB962C8B-B14F-4D97-AF65-F5344CB8AC3E}">
        <p14:creationId xmlns:p14="http://schemas.microsoft.com/office/powerpoint/2010/main" val="32704048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503A480-CE9A-41E8-A1F2-106BE735D9C5}" type="datetimeFigureOut">
              <a:rPr lang="en-US" smtClean="0"/>
              <a:pPr/>
              <a:t>5/24/2018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4E786C3-7D1E-41CF-9DB2-D67E562681DE}" type="slidenum">
              <a:rPr lang="en-US" smtClean="0"/>
              <a:pPr/>
              <a:t>‹#›</a:t>
            </a:fld>
            <a:endParaRPr lang="en-US"/>
          </a:p>
        </p:txBody>
      </p:sp>
    </p:spTree>
    <p:extLst>
      <p:ext uri="{BB962C8B-B14F-4D97-AF65-F5344CB8AC3E}">
        <p14:creationId xmlns:p14="http://schemas.microsoft.com/office/powerpoint/2010/main" val="32058781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503A480-CE9A-41E8-A1F2-106BE735D9C5}" type="datetimeFigureOut">
              <a:rPr lang="en-US" smtClean="0"/>
              <a:pPr/>
              <a:t>5/24/2018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4E786C3-7D1E-41CF-9DB2-D67E562681DE}" type="slidenum">
              <a:rPr lang="en-US" smtClean="0"/>
              <a:pPr/>
              <a:t>‹#›</a:t>
            </a:fld>
            <a:endParaRPr lang="en-US"/>
          </a:p>
        </p:txBody>
      </p:sp>
    </p:spTree>
    <p:extLst>
      <p:ext uri="{BB962C8B-B14F-4D97-AF65-F5344CB8AC3E}">
        <p14:creationId xmlns:p14="http://schemas.microsoft.com/office/powerpoint/2010/main" val="8317727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503A480-CE9A-41E8-A1F2-106BE735D9C5}" type="datetimeFigureOut">
              <a:rPr lang="en-US" smtClean="0"/>
              <a:pPr/>
              <a:t>5/24/2018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4E786C3-7D1E-41CF-9DB2-D67E562681DE}" type="slidenum">
              <a:rPr lang="en-US" smtClean="0"/>
              <a:pPr/>
              <a:t>‹#›</a:t>
            </a:fld>
            <a:endParaRPr lang="en-US"/>
          </a:p>
        </p:txBody>
      </p:sp>
    </p:spTree>
    <p:extLst>
      <p:ext uri="{BB962C8B-B14F-4D97-AF65-F5344CB8AC3E}">
        <p14:creationId xmlns:p14="http://schemas.microsoft.com/office/powerpoint/2010/main" val="27132152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503A480-CE9A-41E8-A1F2-106BE735D9C5}" type="datetimeFigureOut">
              <a:rPr lang="en-US" smtClean="0"/>
              <a:pPr/>
              <a:t>5/24/2018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4E786C3-7D1E-41CF-9DB2-D67E562681DE}" type="slidenum">
              <a:rPr lang="en-US" smtClean="0"/>
              <a:pPr/>
              <a:t>‹#›</a:t>
            </a:fld>
            <a:endParaRPr lang="en-US"/>
          </a:p>
        </p:txBody>
      </p:sp>
    </p:spTree>
    <p:extLst>
      <p:ext uri="{BB962C8B-B14F-4D97-AF65-F5344CB8AC3E}">
        <p14:creationId xmlns:p14="http://schemas.microsoft.com/office/powerpoint/2010/main" val="25142459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503A480-CE9A-41E8-A1F2-106BE735D9C5}" type="datetimeFigureOut">
              <a:rPr lang="en-US" smtClean="0"/>
              <a:pPr/>
              <a:t>5/24/2018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4E786C3-7D1E-41CF-9DB2-D67E562681DE}" type="slidenum">
              <a:rPr lang="en-US" smtClean="0"/>
              <a:pPr/>
              <a:t>‹#›</a:t>
            </a:fld>
            <a:endParaRPr lang="en-US"/>
          </a:p>
        </p:txBody>
      </p:sp>
    </p:spTree>
    <p:extLst>
      <p:ext uri="{BB962C8B-B14F-4D97-AF65-F5344CB8AC3E}">
        <p14:creationId xmlns:p14="http://schemas.microsoft.com/office/powerpoint/2010/main" val="20534693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503A480-CE9A-41E8-A1F2-106BE735D9C5}" type="datetimeFigureOut">
              <a:rPr lang="en-US" smtClean="0"/>
              <a:pPr/>
              <a:t>5/24/2018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4E786C3-7D1E-41CF-9DB2-D67E562681DE}" type="slidenum">
              <a:rPr lang="en-US" smtClean="0"/>
              <a:pPr/>
              <a:t>‹#›</a:t>
            </a:fld>
            <a:endParaRPr lang="en-US"/>
          </a:p>
        </p:txBody>
      </p:sp>
    </p:spTree>
    <p:extLst>
      <p:ext uri="{BB962C8B-B14F-4D97-AF65-F5344CB8AC3E}">
        <p14:creationId xmlns:p14="http://schemas.microsoft.com/office/powerpoint/2010/main" val="7420282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503A480-CE9A-41E8-A1F2-106BE735D9C5}" type="datetimeFigureOut">
              <a:rPr lang="en-US" smtClean="0"/>
              <a:pPr/>
              <a:t>5/24/2018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E786C3-7D1E-41CF-9DB2-D67E562681DE}" type="slidenum">
              <a:rPr lang="en-US" smtClean="0"/>
              <a:pPr/>
              <a:t>‹#›</a:t>
            </a:fld>
            <a:endParaRPr lang="en-US"/>
          </a:p>
        </p:txBody>
      </p:sp>
    </p:spTree>
    <p:extLst>
      <p:ext uri="{BB962C8B-B14F-4D97-AF65-F5344CB8AC3E}">
        <p14:creationId xmlns:p14="http://schemas.microsoft.com/office/powerpoint/2010/main" val="101093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503A480-CE9A-41E8-A1F2-106BE735D9C5}" type="datetimeFigureOut">
              <a:rPr lang="en-US" smtClean="0"/>
              <a:pPr/>
              <a:t>5/24/2018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E786C3-7D1E-41CF-9DB2-D67E562681DE}" type="slidenum">
              <a:rPr lang="en-US" smtClean="0"/>
              <a:pPr/>
              <a:t>‹#›</a:t>
            </a:fld>
            <a:endParaRPr lang="en-US"/>
          </a:p>
        </p:txBody>
      </p:sp>
    </p:spTree>
    <p:extLst>
      <p:ext uri="{BB962C8B-B14F-4D97-AF65-F5344CB8AC3E}">
        <p14:creationId xmlns:p14="http://schemas.microsoft.com/office/powerpoint/2010/main" val="30205758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503A480-CE9A-41E8-A1F2-106BE735D9C5}" type="datetimeFigureOut">
              <a:rPr lang="en-US" smtClean="0"/>
              <a:pPr/>
              <a:t>5/24/2018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4E786C3-7D1E-41CF-9DB2-D67E562681DE}" type="slidenum">
              <a:rPr lang="en-US" smtClean="0"/>
              <a:pPr/>
              <a:t>‹#›</a:t>
            </a:fld>
            <a:endParaRPr lang="en-US"/>
          </a:p>
        </p:txBody>
      </p:sp>
    </p:spTree>
    <p:extLst>
      <p:ext uri="{BB962C8B-B14F-4D97-AF65-F5344CB8AC3E}">
        <p14:creationId xmlns:p14="http://schemas.microsoft.com/office/powerpoint/2010/main" val="4467605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 y="838200"/>
            <a:ext cx="8991600" cy="1470025"/>
          </a:xfrm>
        </p:spPr>
        <p:txBody>
          <a:bodyPr/>
          <a:lstStyle/>
          <a:p>
            <a:r>
              <a:rPr lang="en-US" b="1" dirty="0"/>
              <a:t>Spiritual Empowerment of the Church</a:t>
            </a:r>
            <a:r>
              <a:rPr lang="en-US" dirty="0"/>
              <a:t> </a:t>
            </a:r>
            <a:r>
              <a:rPr lang="en-US" dirty="0" smtClean="0"/>
              <a:t>      </a:t>
            </a:r>
            <a:r>
              <a:rPr lang="en-US" b="1" dirty="0" smtClean="0"/>
              <a:t>Part </a:t>
            </a:r>
            <a:r>
              <a:rPr lang="en-US" b="1" dirty="0"/>
              <a:t>3</a:t>
            </a:r>
          </a:p>
        </p:txBody>
      </p:sp>
      <p:sp>
        <p:nvSpPr>
          <p:cNvPr id="3" name="Subtitle 2"/>
          <p:cNvSpPr>
            <a:spLocks noGrp="1"/>
          </p:cNvSpPr>
          <p:nvPr>
            <p:ph type="subTitle" idx="1"/>
          </p:nvPr>
        </p:nvSpPr>
        <p:spPr>
          <a:xfrm>
            <a:off x="152400" y="3581400"/>
            <a:ext cx="8610600" cy="1752600"/>
          </a:xfrm>
        </p:spPr>
        <p:txBody>
          <a:bodyPr>
            <a:normAutofit/>
          </a:bodyPr>
          <a:lstStyle/>
          <a:p>
            <a:r>
              <a:rPr lang="en-US" sz="4800" b="1" dirty="0">
                <a:solidFill>
                  <a:schemeClr val="tx1"/>
                </a:solidFill>
              </a:rPr>
              <a:t>Speaking / Interpretation of Tongues and Prophesying </a:t>
            </a:r>
            <a:endParaRPr lang="en-US" sz="4800" dirty="0">
              <a:solidFill>
                <a:schemeClr val="tx1"/>
              </a:solidFill>
            </a:endParaRPr>
          </a:p>
        </p:txBody>
      </p:sp>
    </p:spTree>
    <p:extLst>
      <p:ext uri="{BB962C8B-B14F-4D97-AF65-F5344CB8AC3E}">
        <p14:creationId xmlns:p14="http://schemas.microsoft.com/office/powerpoint/2010/main" val="2235796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1000"/>
                                        <p:tgtEl>
                                          <p:spTgt spid="2"/>
                                        </p:tgtEl>
                                      </p:cBhvr>
                                    </p:animEffect>
                                    <p:anim calcmode="lin" valueType="num">
                                      <p:cBhvr>
                                        <p:cTn id="15" dur="1000" fill="hold"/>
                                        <p:tgtEl>
                                          <p:spTgt spid="2"/>
                                        </p:tgtEl>
                                        <p:attrNameLst>
                                          <p:attrName>ppt_x</p:attrName>
                                        </p:attrNameLst>
                                      </p:cBhvr>
                                      <p:tavLst>
                                        <p:tav tm="0">
                                          <p:val>
                                            <p:strVal val="#ppt_x"/>
                                          </p:val>
                                        </p:tav>
                                        <p:tav tm="100000">
                                          <p:val>
                                            <p:strVal val="#ppt_x"/>
                                          </p:val>
                                        </p:tav>
                                      </p:tavLst>
                                    </p:anim>
                                    <p:anim calcmode="lin" valueType="num">
                                      <p:cBhvr>
                                        <p:cTn id="16"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304800"/>
            <a:ext cx="8610600" cy="6248400"/>
          </a:xfrm>
        </p:spPr>
        <p:txBody>
          <a:bodyPr>
            <a:normAutofit/>
          </a:bodyPr>
          <a:lstStyle/>
          <a:p>
            <a:pPr marL="342900" marR="0" lvl="0" indent="-342900" algn="l">
              <a:lnSpc>
                <a:spcPct val="115000"/>
              </a:lnSpc>
              <a:spcBef>
                <a:spcPts val="0"/>
              </a:spcBef>
              <a:spcAft>
                <a:spcPts val="0"/>
              </a:spcAft>
              <a:buFont typeface="+mj-lt"/>
              <a:buAutoNum type="alphaLcParenR"/>
            </a:pPr>
            <a:r>
              <a:rPr lang="en-US" sz="6000" b="1" dirty="0" smtClean="0">
                <a:solidFill>
                  <a:schemeClr val="tx1"/>
                </a:solidFill>
                <a:effectLst/>
                <a:ea typeface="Calibri"/>
                <a:cs typeface="Times New Roman"/>
              </a:rPr>
              <a:t>The </a:t>
            </a:r>
            <a:r>
              <a:rPr lang="en-US" sz="6000" b="1" dirty="0" smtClean="0">
                <a:solidFill>
                  <a:srgbClr val="C00000"/>
                </a:solidFill>
                <a:effectLst/>
                <a:ea typeface="Calibri"/>
                <a:cs typeface="Times New Roman"/>
              </a:rPr>
              <a:t>gift </a:t>
            </a:r>
            <a:r>
              <a:rPr lang="en-US" sz="6000" b="1" dirty="0" smtClean="0">
                <a:solidFill>
                  <a:schemeClr val="tx1"/>
                </a:solidFill>
                <a:effectLst/>
                <a:ea typeface="Calibri"/>
                <a:cs typeface="Times New Roman"/>
              </a:rPr>
              <a:t>of the Spirit. </a:t>
            </a:r>
            <a:endParaRPr lang="en-US" sz="6000" b="1" dirty="0">
              <a:solidFill>
                <a:schemeClr val="tx1"/>
              </a:solidFill>
              <a:ea typeface="Calibri"/>
              <a:cs typeface="Times New Roman"/>
            </a:endParaRPr>
          </a:p>
          <a:p>
            <a:pPr marL="342900" marR="0" lvl="0" indent="-342900" algn="l">
              <a:lnSpc>
                <a:spcPct val="115000"/>
              </a:lnSpc>
              <a:spcBef>
                <a:spcPts val="0"/>
              </a:spcBef>
              <a:spcAft>
                <a:spcPts val="0"/>
              </a:spcAft>
              <a:buFont typeface="+mj-lt"/>
              <a:buAutoNum type="alphaLcParenR"/>
            </a:pPr>
            <a:r>
              <a:rPr lang="en-US" sz="6000" b="1" dirty="0" smtClean="0">
                <a:solidFill>
                  <a:schemeClr val="tx1"/>
                </a:solidFill>
                <a:effectLst/>
                <a:ea typeface="Calibri"/>
                <a:cs typeface="Times New Roman"/>
              </a:rPr>
              <a:t>The </a:t>
            </a:r>
            <a:r>
              <a:rPr lang="en-US" sz="6000" b="1" dirty="0" smtClean="0">
                <a:solidFill>
                  <a:srgbClr val="C00000"/>
                </a:solidFill>
                <a:effectLst/>
                <a:ea typeface="Calibri"/>
                <a:cs typeface="Times New Roman"/>
              </a:rPr>
              <a:t>gifts</a:t>
            </a:r>
            <a:r>
              <a:rPr lang="en-US" sz="6000" b="1" dirty="0" smtClean="0">
                <a:solidFill>
                  <a:schemeClr val="tx1"/>
                </a:solidFill>
                <a:effectLst/>
                <a:ea typeface="Calibri"/>
                <a:cs typeface="Times New Roman"/>
              </a:rPr>
              <a:t> of the Sprit,  </a:t>
            </a:r>
            <a:endParaRPr lang="en-US" sz="6000" b="1" dirty="0">
              <a:solidFill>
                <a:schemeClr val="tx1"/>
              </a:solidFill>
              <a:ea typeface="Calibri"/>
              <a:cs typeface="Times New Roman"/>
            </a:endParaRPr>
          </a:p>
          <a:p>
            <a:pPr marL="342900" marR="0" lvl="0" indent="-342900" algn="l">
              <a:lnSpc>
                <a:spcPct val="115000"/>
              </a:lnSpc>
              <a:spcBef>
                <a:spcPts val="0"/>
              </a:spcBef>
              <a:spcAft>
                <a:spcPts val="1000"/>
              </a:spcAft>
              <a:buFont typeface="+mj-lt"/>
              <a:buAutoNum type="alphaLcParenR"/>
            </a:pPr>
            <a:r>
              <a:rPr lang="en-US" sz="6000" b="1" dirty="0" smtClean="0">
                <a:solidFill>
                  <a:schemeClr val="tx1"/>
                </a:solidFill>
                <a:effectLst/>
                <a:ea typeface="Calibri"/>
                <a:cs typeface="Times New Roman"/>
              </a:rPr>
              <a:t>The </a:t>
            </a:r>
            <a:r>
              <a:rPr lang="en-US" sz="6000" b="1" dirty="0" smtClean="0">
                <a:solidFill>
                  <a:srgbClr val="C00000"/>
                </a:solidFill>
                <a:effectLst/>
                <a:ea typeface="Calibri"/>
                <a:cs typeface="Times New Roman"/>
              </a:rPr>
              <a:t>grace</a:t>
            </a:r>
            <a:r>
              <a:rPr lang="en-US" sz="6000" b="1" dirty="0" smtClean="0">
                <a:solidFill>
                  <a:schemeClr val="tx1"/>
                </a:solidFill>
                <a:effectLst/>
                <a:ea typeface="Calibri"/>
                <a:cs typeface="Times New Roman"/>
              </a:rPr>
              <a:t> of the Spirit, </a:t>
            </a:r>
          </a:p>
          <a:p>
            <a:pPr marL="342900" marR="0" lvl="0" indent="-342900" algn="l">
              <a:lnSpc>
                <a:spcPct val="115000"/>
              </a:lnSpc>
              <a:spcBef>
                <a:spcPts val="0"/>
              </a:spcBef>
              <a:spcAft>
                <a:spcPts val="1000"/>
              </a:spcAft>
              <a:buFont typeface="+mj-lt"/>
              <a:buAutoNum type="alphaLcParenR"/>
            </a:pPr>
            <a:r>
              <a:rPr lang="en-US" sz="6000" b="1" dirty="0" smtClean="0">
                <a:solidFill>
                  <a:schemeClr val="tx1"/>
                </a:solidFill>
                <a:effectLst/>
                <a:ea typeface="Calibri"/>
              </a:rPr>
              <a:t>The </a:t>
            </a:r>
            <a:r>
              <a:rPr lang="en-US" sz="6000" b="1" dirty="0" smtClean="0">
                <a:solidFill>
                  <a:srgbClr val="C00000"/>
                </a:solidFill>
                <a:effectLst/>
                <a:ea typeface="Calibri"/>
              </a:rPr>
              <a:t>government</a:t>
            </a:r>
            <a:r>
              <a:rPr lang="en-US" sz="6000" b="1" dirty="0" smtClean="0">
                <a:solidFill>
                  <a:schemeClr val="tx1"/>
                </a:solidFill>
                <a:effectLst/>
                <a:ea typeface="Calibri"/>
              </a:rPr>
              <a:t> of the    Spirit in </a:t>
            </a:r>
            <a:r>
              <a:rPr lang="en-US" sz="6000" b="1" dirty="0" smtClean="0">
                <a:solidFill>
                  <a:srgbClr val="C00000"/>
                </a:solidFill>
                <a:effectLst/>
                <a:ea typeface="Calibri"/>
              </a:rPr>
              <a:t>public worship</a:t>
            </a:r>
            <a:endParaRPr lang="en-US" sz="6000" b="1" dirty="0">
              <a:solidFill>
                <a:srgbClr val="C00000"/>
              </a:solidFill>
            </a:endParaRPr>
          </a:p>
        </p:txBody>
      </p:sp>
    </p:spTree>
    <p:extLst>
      <p:ext uri="{BB962C8B-B14F-4D97-AF65-F5344CB8AC3E}">
        <p14:creationId xmlns:p14="http://schemas.microsoft.com/office/powerpoint/2010/main" val="1419398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76200" y="457200"/>
            <a:ext cx="8915400" cy="6019800"/>
          </a:xfrm>
        </p:spPr>
        <p:txBody>
          <a:bodyPr/>
          <a:lstStyle/>
          <a:p>
            <a:pPr marL="857250" lvl="0" indent="-857250" algn="l">
              <a:buFont typeface="Arial" pitchFamily="34" charset="0"/>
              <a:buChar char="•"/>
            </a:pPr>
            <a:r>
              <a:rPr lang="en-US" sz="6600" dirty="0">
                <a:solidFill>
                  <a:schemeClr val="tx1"/>
                </a:solidFill>
              </a:rPr>
              <a:t>Edification of </a:t>
            </a:r>
            <a:r>
              <a:rPr lang="en-US" sz="6600" dirty="0" smtClean="0">
                <a:solidFill>
                  <a:schemeClr val="tx1"/>
                </a:solidFill>
              </a:rPr>
              <a:t>the church</a:t>
            </a:r>
            <a:endParaRPr lang="en-US" sz="6600" dirty="0">
              <a:solidFill>
                <a:schemeClr val="tx1"/>
              </a:solidFill>
            </a:endParaRPr>
          </a:p>
          <a:p>
            <a:pPr marL="857250" lvl="0" indent="-857250" algn="l">
              <a:buFont typeface="Arial" pitchFamily="34" charset="0"/>
              <a:buChar char="•"/>
            </a:pPr>
            <a:r>
              <a:rPr lang="en-US" sz="6600" dirty="0">
                <a:solidFill>
                  <a:schemeClr val="tx1"/>
                </a:solidFill>
              </a:rPr>
              <a:t>Understanding and applying Spiritual gifts</a:t>
            </a:r>
          </a:p>
          <a:p>
            <a:pPr marL="857250" lvl="0" indent="-857250" algn="l">
              <a:buFont typeface="Arial" pitchFamily="34" charset="0"/>
              <a:buChar char="•"/>
            </a:pPr>
            <a:r>
              <a:rPr lang="en-US" sz="6600" dirty="0">
                <a:solidFill>
                  <a:schemeClr val="tx1"/>
                </a:solidFill>
              </a:rPr>
              <a:t>Order in the church</a:t>
            </a:r>
          </a:p>
          <a:p>
            <a:endParaRPr lang="en-US" dirty="0">
              <a:solidFill>
                <a:schemeClr val="tx1"/>
              </a:solidFill>
            </a:endParaRPr>
          </a:p>
        </p:txBody>
      </p:sp>
    </p:spTree>
    <p:extLst>
      <p:ext uri="{BB962C8B-B14F-4D97-AF65-F5344CB8AC3E}">
        <p14:creationId xmlns:p14="http://schemas.microsoft.com/office/powerpoint/2010/main" val="88250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28600" y="533400"/>
            <a:ext cx="8610600" cy="5867400"/>
          </a:xfrm>
        </p:spPr>
        <p:txBody>
          <a:bodyPr>
            <a:normAutofit/>
          </a:bodyPr>
          <a:lstStyle/>
          <a:p>
            <a:pPr marL="228600" marR="0" algn="l">
              <a:lnSpc>
                <a:spcPct val="115000"/>
              </a:lnSpc>
              <a:spcBef>
                <a:spcPts val="0"/>
              </a:spcBef>
              <a:spcAft>
                <a:spcPts val="0"/>
              </a:spcAft>
            </a:pPr>
            <a:r>
              <a:rPr lang="en-US" sz="5400" dirty="0" smtClean="0">
                <a:solidFill>
                  <a:schemeClr val="tx1"/>
                </a:solidFill>
                <a:effectLst/>
                <a:ea typeface="Calibri"/>
                <a:cs typeface="Times New Roman"/>
              </a:rPr>
              <a:t>Paul makes two statements that go together  in </a:t>
            </a:r>
            <a:r>
              <a:rPr lang="en-US" sz="5400" dirty="0" smtClean="0">
                <a:solidFill>
                  <a:srgbClr val="FF0000"/>
                </a:solidFill>
                <a:effectLst/>
                <a:ea typeface="Calibri"/>
                <a:cs typeface="Times New Roman"/>
              </a:rPr>
              <a:t>1Cor14:</a:t>
            </a:r>
            <a:endParaRPr lang="en-US" sz="5400" dirty="0">
              <a:solidFill>
                <a:srgbClr val="FF0000"/>
              </a:solidFill>
              <a:ea typeface="Calibri"/>
              <a:cs typeface="Times New Roman"/>
            </a:endParaRPr>
          </a:p>
          <a:p>
            <a:pPr marL="228600" marR="0" algn="l">
              <a:lnSpc>
                <a:spcPct val="115000"/>
              </a:lnSpc>
              <a:spcBef>
                <a:spcPts val="0"/>
              </a:spcBef>
              <a:spcAft>
                <a:spcPts val="1000"/>
              </a:spcAft>
            </a:pPr>
            <a:r>
              <a:rPr lang="en-US" sz="5400" dirty="0" smtClean="0">
                <a:solidFill>
                  <a:srgbClr val="FF0000"/>
                </a:solidFill>
                <a:effectLst/>
                <a:ea typeface="Calibri"/>
                <a:cs typeface="Times New Roman"/>
              </a:rPr>
              <a:t>Verse 26</a:t>
            </a:r>
            <a:r>
              <a:rPr lang="en-US" sz="5400" dirty="0" smtClean="0">
                <a:effectLst/>
                <a:ea typeface="Calibri"/>
                <a:cs typeface="Times New Roman"/>
              </a:rPr>
              <a:t>: </a:t>
            </a:r>
            <a:r>
              <a:rPr lang="en-US" sz="5400" dirty="0" smtClean="0">
                <a:solidFill>
                  <a:schemeClr val="tx1"/>
                </a:solidFill>
                <a:effectLst/>
                <a:ea typeface="Calibri"/>
                <a:cs typeface="Times New Roman"/>
              </a:rPr>
              <a:t>1) let all things be done into edifying</a:t>
            </a:r>
            <a:endParaRPr lang="en-US" sz="5400" dirty="0">
              <a:solidFill>
                <a:schemeClr val="tx1"/>
              </a:solidFill>
              <a:ea typeface="Calibri"/>
              <a:cs typeface="Times New Roman"/>
            </a:endParaRPr>
          </a:p>
          <a:p>
            <a:pPr algn="l"/>
            <a:r>
              <a:rPr lang="en-US" sz="5400" dirty="0" smtClean="0">
                <a:solidFill>
                  <a:srgbClr val="FF0000"/>
                </a:solidFill>
                <a:effectLst/>
                <a:ea typeface="Calibri"/>
              </a:rPr>
              <a:t>Verse 40</a:t>
            </a:r>
            <a:r>
              <a:rPr lang="en-US" sz="5400" dirty="0" smtClean="0">
                <a:effectLst/>
                <a:ea typeface="Calibri"/>
              </a:rPr>
              <a:t>: </a:t>
            </a:r>
            <a:r>
              <a:rPr lang="en-US" sz="5400" dirty="0" smtClean="0">
                <a:solidFill>
                  <a:schemeClr val="tx1"/>
                </a:solidFill>
                <a:effectLst/>
                <a:ea typeface="Calibri"/>
              </a:rPr>
              <a:t>2) Let all things be done decently and in order. </a:t>
            </a:r>
            <a:endParaRPr lang="en-US" sz="5400" dirty="0">
              <a:solidFill>
                <a:schemeClr val="tx1"/>
              </a:solidFill>
            </a:endParaRPr>
          </a:p>
        </p:txBody>
      </p:sp>
    </p:spTree>
    <p:extLst>
      <p:ext uri="{BB962C8B-B14F-4D97-AF65-F5344CB8AC3E}">
        <p14:creationId xmlns:p14="http://schemas.microsoft.com/office/powerpoint/2010/main" val="7757733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28600" y="228600"/>
            <a:ext cx="8610600" cy="6324600"/>
          </a:xfrm>
        </p:spPr>
        <p:txBody>
          <a:bodyPr>
            <a:normAutofit/>
          </a:bodyPr>
          <a:lstStyle/>
          <a:p>
            <a:pPr marL="457200" indent="-457200" algn="l">
              <a:buFont typeface="Arial" pitchFamily="34" charset="0"/>
              <a:buChar char="•"/>
            </a:pPr>
            <a:r>
              <a:rPr lang="en-US" sz="5400" dirty="0">
                <a:solidFill>
                  <a:schemeClr val="tx1"/>
                </a:solidFill>
              </a:rPr>
              <a:t>1Cor 12:8-10 </a:t>
            </a:r>
            <a:endParaRPr lang="en-US" sz="5400" dirty="0" smtClean="0">
              <a:solidFill>
                <a:schemeClr val="tx1"/>
              </a:solidFill>
            </a:endParaRPr>
          </a:p>
          <a:p>
            <a:pPr algn="l"/>
            <a:endParaRPr lang="en-US" dirty="0" smtClean="0">
              <a:solidFill>
                <a:schemeClr val="tx1"/>
              </a:solidFill>
            </a:endParaRPr>
          </a:p>
          <a:p>
            <a:pPr marL="342900" marR="0" lvl="0" indent="-342900">
              <a:lnSpc>
                <a:spcPct val="115000"/>
              </a:lnSpc>
              <a:spcBef>
                <a:spcPts val="0"/>
              </a:spcBef>
              <a:spcAft>
                <a:spcPts val="0"/>
              </a:spcAft>
              <a:buFont typeface="+mj-lt"/>
              <a:buAutoNum type="alphaUcPeriod"/>
            </a:pPr>
            <a:r>
              <a:rPr lang="en-US" sz="5400" dirty="0" smtClean="0">
                <a:solidFill>
                  <a:srgbClr val="FF0000"/>
                </a:solidFill>
                <a:effectLst/>
                <a:latin typeface="Times New Roman"/>
                <a:ea typeface="Calibri"/>
                <a:cs typeface="Times New Roman"/>
              </a:rPr>
              <a:t>Three gifts of Revelation</a:t>
            </a:r>
            <a:r>
              <a:rPr lang="en-US" sz="5400" dirty="0" smtClean="0">
                <a:effectLst/>
                <a:latin typeface="Times New Roman"/>
                <a:ea typeface="Calibri"/>
                <a:cs typeface="Times New Roman"/>
              </a:rPr>
              <a:t>:-</a:t>
            </a:r>
          </a:p>
          <a:p>
            <a:pPr marL="342900" marR="0" lvl="0" indent="-342900">
              <a:lnSpc>
                <a:spcPct val="115000"/>
              </a:lnSpc>
              <a:spcBef>
                <a:spcPts val="0"/>
              </a:spcBef>
              <a:spcAft>
                <a:spcPts val="0"/>
              </a:spcAft>
              <a:buFont typeface="+mj-lt"/>
              <a:buAutoNum type="arabicPeriod"/>
            </a:pPr>
            <a:r>
              <a:rPr lang="en-US" sz="5400" dirty="0" smtClean="0">
                <a:solidFill>
                  <a:schemeClr val="tx1"/>
                </a:solidFill>
                <a:effectLst/>
                <a:latin typeface="Times New Roman"/>
                <a:ea typeface="Calibri"/>
                <a:cs typeface="Times New Roman"/>
              </a:rPr>
              <a:t>Word of Wisdom</a:t>
            </a:r>
            <a:endParaRPr lang="en-US" sz="5400" dirty="0">
              <a:solidFill>
                <a:schemeClr val="tx1"/>
              </a:solidFill>
              <a:ea typeface="Calibri"/>
              <a:cs typeface="Times New Roman"/>
            </a:endParaRPr>
          </a:p>
          <a:p>
            <a:pPr marL="342900" marR="0" lvl="0" indent="-342900">
              <a:lnSpc>
                <a:spcPct val="115000"/>
              </a:lnSpc>
              <a:spcBef>
                <a:spcPts val="0"/>
              </a:spcBef>
              <a:spcAft>
                <a:spcPts val="0"/>
              </a:spcAft>
              <a:buFont typeface="+mj-lt"/>
              <a:buAutoNum type="arabicPeriod"/>
            </a:pPr>
            <a:r>
              <a:rPr lang="en-US" sz="5400" dirty="0" smtClean="0">
                <a:solidFill>
                  <a:schemeClr val="tx1"/>
                </a:solidFill>
                <a:effectLst/>
                <a:latin typeface="Times New Roman"/>
                <a:ea typeface="Calibri"/>
                <a:cs typeface="Times New Roman"/>
              </a:rPr>
              <a:t>Word of knowledge</a:t>
            </a:r>
            <a:endParaRPr lang="en-US" sz="5400" dirty="0">
              <a:solidFill>
                <a:schemeClr val="tx1"/>
              </a:solidFill>
              <a:ea typeface="Calibri"/>
              <a:cs typeface="Times New Roman"/>
            </a:endParaRPr>
          </a:p>
          <a:p>
            <a:pPr marL="342900" marR="0" lvl="0" indent="-342900">
              <a:lnSpc>
                <a:spcPct val="115000"/>
              </a:lnSpc>
              <a:spcBef>
                <a:spcPts val="0"/>
              </a:spcBef>
              <a:spcAft>
                <a:spcPts val="1000"/>
              </a:spcAft>
              <a:buFont typeface="+mj-lt"/>
              <a:buAutoNum type="arabicPeriod"/>
            </a:pPr>
            <a:r>
              <a:rPr lang="en-US" sz="5400" dirty="0" smtClean="0">
                <a:solidFill>
                  <a:schemeClr val="tx1"/>
                </a:solidFill>
                <a:effectLst/>
                <a:latin typeface="Times New Roman"/>
                <a:ea typeface="Calibri"/>
                <a:cs typeface="Times New Roman"/>
              </a:rPr>
              <a:t>Discerning of Spirit</a:t>
            </a:r>
          </a:p>
          <a:p>
            <a:pPr marL="342900" marR="0" lvl="0" indent="-342900">
              <a:lnSpc>
                <a:spcPct val="115000"/>
              </a:lnSpc>
              <a:spcBef>
                <a:spcPts val="0"/>
              </a:spcBef>
              <a:spcAft>
                <a:spcPts val="1000"/>
              </a:spcAft>
              <a:buFont typeface="+mj-lt"/>
              <a:buAutoNum type="arabicPeriod"/>
            </a:pPr>
            <a:endParaRPr lang="en-US" sz="2000" dirty="0">
              <a:ea typeface="Calibri"/>
              <a:cs typeface="Times New Roman"/>
            </a:endParaRPr>
          </a:p>
          <a:p>
            <a:pPr marL="457200" indent="-457200" algn="l">
              <a:buFont typeface="Arial" pitchFamily="34" charset="0"/>
              <a:buChar char="•"/>
            </a:pPr>
            <a:endParaRPr lang="en-US" dirty="0"/>
          </a:p>
        </p:txBody>
      </p:sp>
    </p:spTree>
    <p:extLst>
      <p:ext uri="{BB962C8B-B14F-4D97-AF65-F5344CB8AC3E}">
        <p14:creationId xmlns:p14="http://schemas.microsoft.com/office/powerpoint/2010/main" val="9857375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1000"/>
                                        <p:tgtEl>
                                          <p:spTgt spid="3">
                                            <p:txEl>
                                              <p:pRg st="3" end="3"/>
                                            </p:txEl>
                                          </p:spTgt>
                                        </p:tgtEl>
                                      </p:cBhvr>
                                    </p:animEffect>
                                    <p:anim calcmode="lin" valueType="num">
                                      <p:cBhvr>
                                        <p:cTn id="2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fade">
                                      <p:cBhvr>
                                        <p:cTn id="28" dur="1000"/>
                                        <p:tgtEl>
                                          <p:spTgt spid="3">
                                            <p:txEl>
                                              <p:pRg st="4" end="4"/>
                                            </p:txEl>
                                          </p:spTgt>
                                        </p:tgtEl>
                                      </p:cBhvr>
                                    </p:animEffect>
                                    <p:anim calcmode="lin" valueType="num">
                                      <p:cBhvr>
                                        <p:cTn id="29"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1000"/>
                                        <p:tgtEl>
                                          <p:spTgt spid="3">
                                            <p:txEl>
                                              <p:pRg st="5" end="5"/>
                                            </p:txEl>
                                          </p:spTgt>
                                        </p:tgtEl>
                                      </p:cBhvr>
                                    </p:animEffect>
                                    <p:anim calcmode="lin" valueType="num">
                                      <p:cBhvr>
                                        <p:cTn id="36"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381000"/>
            <a:ext cx="8458200" cy="6096000"/>
          </a:xfrm>
        </p:spPr>
        <p:txBody>
          <a:bodyPr/>
          <a:lstStyle/>
          <a:p>
            <a:pPr marL="1143000" marR="0" lvl="0" indent="-1143000">
              <a:lnSpc>
                <a:spcPct val="115000"/>
              </a:lnSpc>
              <a:spcBef>
                <a:spcPts val="0"/>
              </a:spcBef>
              <a:spcAft>
                <a:spcPts val="0"/>
              </a:spcAft>
              <a:buFont typeface="+mj-lt"/>
              <a:buAutoNum type="alphaUcPeriod" startAt="2"/>
            </a:pPr>
            <a:r>
              <a:rPr lang="en-US" sz="6000" dirty="0" smtClean="0">
                <a:solidFill>
                  <a:srgbClr val="FF0000"/>
                </a:solidFill>
                <a:effectLst/>
                <a:latin typeface="Times New Roman"/>
                <a:ea typeface="Calibri"/>
                <a:cs typeface="Times New Roman"/>
              </a:rPr>
              <a:t>Three gifts of Power</a:t>
            </a:r>
            <a:r>
              <a:rPr lang="en-US" sz="6000" dirty="0" smtClean="0">
                <a:effectLst/>
                <a:latin typeface="Times New Roman"/>
                <a:ea typeface="Calibri"/>
                <a:cs typeface="Times New Roman"/>
              </a:rPr>
              <a:t>:-</a:t>
            </a:r>
            <a:endParaRPr lang="en-US" sz="6000" dirty="0">
              <a:ea typeface="Calibri"/>
              <a:cs typeface="Times New Roman"/>
            </a:endParaRPr>
          </a:p>
          <a:p>
            <a:pPr marL="342900" marR="0" lvl="0" indent="-342900">
              <a:lnSpc>
                <a:spcPct val="115000"/>
              </a:lnSpc>
              <a:spcBef>
                <a:spcPts val="0"/>
              </a:spcBef>
              <a:spcAft>
                <a:spcPts val="0"/>
              </a:spcAft>
              <a:buFont typeface="+mj-lt"/>
              <a:buAutoNum type="arabicPeriod"/>
            </a:pPr>
            <a:r>
              <a:rPr lang="en-US" sz="6000" dirty="0" smtClean="0">
                <a:solidFill>
                  <a:schemeClr val="tx1"/>
                </a:solidFill>
                <a:effectLst/>
                <a:latin typeface="Times New Roman"/>
                <a:ea typeface="Calibri"/>
                <a:cs typeface="Times New Roman"/>
              </a:rPr>
              <a:t>Faith</a:t>
            </a:r>
            <a:endParaRPr lang="en-US" sz="6000" dirty="0">
              <a:solidFill>
                <a:schemeClr val="tx1"/>
              </a:solidFill>
              <a:ea typeface="Calibri"/>
              <a:cs typeface="Times New Roman"/>
            </a:endParaRPr>
          </a:p>
          <a:p>
            <a:pPr marL="342900" marR="0" lvl="0" indent="-342900">
              <a:lnSpc>
                <a:spcPct val="115000"/>
              </a:lnSpc>
              <a:spcBef>
                <a:spcPts val="0"/>
              </a:spcBef>
              <a:spcAft>
                <a:spcPts val="0"/>
              </a:spcAft>
              <a:buFont typeface="+mj-lt"/>
              <a:buAutoNum type="arabicPeriod"/>
            </a:pPr>
            <a:r>
              <a:rPr lang="en-US" sz="6000" dirty="0" smtClean="0">
                <a:solidFill>
                  <a:schemeClr val="tx1"/>
                </a:solidFill>
                <a:effectLst/>
                <a:latin typeface="Times New Roman"/>
                <a:ea typeface="Calibri"/>
                <a:cs typeface="Times New Roman"/>
              </a:rPr>
              <a:t>Miracles</a:t>
            </a:r>
            <a:endParaRPr lang="en-US" sz="6000" dirty="0">
              <a:solidFill>
                <a:schemeClr val="tx1"/>
              </a:solidFill>
              <a:ea typeface="Calibri"/>
              <a:cs typeface="Times New Roman"/>
            </a:endParaRPr>
          </a:p>
          <a:p>
            <a:pPr marL="342900" marR="0" lvl="0" indent="-342900">
              <a:lnSpc>
                <a:spcPct val="115000"/>
              </a:lnSpc>
              <a:spcBef>
                <a:spcPts val="0"/>
              </a:spcBef>
              <a:spcAft>
                <a:spcPts val="1000"/>
              </a:spcAft>
              <a:buFont typeface="+mj-lt"/>
              <a:buAutoNum type="arabicPeriod"/>
            </a:pPr>
            <a:r>
              <a:rPr lang="en-US" sz="6000" dirty="0" smtClean="0">
                <a:solidFill>
                  <a:schemeClr val="tx1"/>
                </a:solidFill>
                <a:effectLst/>
                <a:latin typeface="Times New Roman"/>
                <a:ea typeface="Calibri"/>
                <a:cs typeface="Times New Roman"/>
              </a:rPr>
              <a:t>Healing</a:t>
            </a:r>
            <a:endParaRPr lang="en-US" sz="6000" dirty="0">
              <a:solidFill>
                <a:schemeClr val="tx1"/>
              </a:solidFill>
              <a:ea typeface="Calibri"/>
              <a:cs typeface="Times New Roman"/>
            </a:endParaRPr>
          </a:p>
          <a:p>
            <a:endParaRPr lang="en-US" dirty="0"/>
          </a:p>
        </p:txBody>
      </p:sp>
    </p:spTree>
    <p:extLst>
      <p:ext uri="{BB962C8B-B14F-4D97-AF65-F5344CB8AC3E}">
        <p14:creationId xmlns:p14="http://schemas.microsoft.com/office/powerpoint/2010/main" val="2160498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28600" y="228600"/>
            <a:ext cx="8686800" cy="6248400"/>
          </a:xfrm>
        </p:spPr>
        <p:txBody>
          <a:bodyPr/>
          <a:lstStyle/>
          <a:p>
            <a:pPr marL="1143000" indent="-1143000">
              <a:buFont typeface="+mj-lt"/>
              <a:buAutoNum type="alphaUcPeriod" startAt="3"/>
            </a:pPr>
            <a:r>
              <a:rPr lang="en-US" sz="6000" dirty="0" smtClean="0">
                <a:solidFill>
                  <a:srgbClr val="FF0000"/>
                </a:solidFill>
                <a:effectLst/>
                <a:latin typeface="Times New Roman"/>
                <a:ea typeface="Calibri"/>
              </a:rPr>
              <a:t>Three vocal gifts: -</a:t>
            </a:r>
            <a:r>
              <a:rPr lang="en-US" sz="6000" dirty="0" smtClean="0">
                <a:effectLst/>
                <a:latin typeface="Times New Roman"/>
                <a:ea typeface="Calibri"/>
              </a:rPr>
              <a:t>  </a:t>
            </a:r>
          </a:p>
          <a:p>
            <a:r>
              <a:rPr lang="en-US" sz="6000" dirty="0">
                <a:solidFill>
                  <a:schemeClr val="tx1"/>
                </a:solidFill>
                <a:latin typeface="Times New Roman" pitchFamily="18" charset="0"/>
                <a:cs typeface="Times New Roman" pitchFamily="18" charset="0"/>
              </a:rPr>
              <a:t>1. Tongues</a:t>
            </a:r>
          </a:p>
          <a:p>
            <a:r>
              <a:rPr lang="en-US" sz="6000" dirty="0">
                <a:solidFill>
                  <a:schemeClr val="tx1"/>
                </a:solidFill>
                <a:latin typeface="Times New Roman" pitchFamily="18" charset="0"/>
                <a:cs typeface="Times New Roman" pitchFamily="18" charset="0"/>
              </a:rPr>
              <a:t>2. Interpretation </a:t>
            </a:r>
          </a:p>
          <a:p>
            <a:r>
              <a:rPr lang="en-US" sz="6000" dirty="0">
                <a:solidFill>
                  <a:schemeClr val="tx1"/>
                </a:solidFill>
                <a:latin typeface="Times New Roman" pitchFamily="18" charset="0"/>
                <a:cs typeface="Times New Roman" pitchFamily="18" charset="0"/>
              </a:rPr>
              <a:t>3. Prophecy</a:t>
            </a:r>
          </a:p>
          <a:p>
            <a:endParaRPr lang="en-US" dirty="0"/>
          </a:p>
        </p:txBody>
      </p:sp>
    </p:spTree>
    <p:extLst>
      <p:ext uri="{BB962C8B-B14F-4D97-AF65-F5344CB8AC3E}">
        <p14:creationId xmlns:p14="http://schemas.microsoft.com/office/powerpoint/2010/main" val="3410521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76200" y="304800"/>
            <a:ext cx="9067800" cy="6324600"/>
          </a:xfrm>
        </p:spPr>
        <p:txBody>
          <a:bodyPr>
            <a:normAutofit/>
          </a:bodyPr>
          <a:lstStyle/>
          <a:p>
            <a:r>
              <a:rPr lang="en-US" sz="4000" dirty="0" smtClean="0">
                <a:solidFill>
                  <a:srgbClr val="FF0000"/>
                </a:solidFill>
                <a:effectLst/>
                <a:latin typeface="Times New Roman"/>
                <a:ea typeface="Calibri"/>
              </a:rPr>
              <a:t>1 Cor 14:1 “</a:t>
            </a:r>
            <a:r>
              <a:rPr lang="en-US" sz="4000" dirty="0" smtClean="0">
                <a:solidFill>
                  <a:srgbClr val="0070C0"/>
                </a:solidFill>
                <a:effectLst/>
                <a:latin typeface="Times New Roman"/>
                <a:ea typeface="Calibri"/>
              </a:rPr>
              <a:t>he that speaketh in another tongue speaketh not to man but to God </a:t>
            </a:r>
          </a:p>
          <a:p>
            <a:pPr marL="228600" marR="0" algn="l">
              <a:lnSpc>
                <a:spcPct val="115000"/>
              </a:lnSpc>
              <a:spcBef>
                <a:spcPts val="0"/>
              </a:spcBef>
              <a:spcAft>
                <a:spcPts val="1000"/>
              </a:spcAft>
            </a:pPr>
            <a:r>
              <a:rPr lang="en-US" sz="4000" dirty="0" smtClean="0">
                <a:solidFill>
                  <a:srgbClr val="FF0000"/>
                </a:solidFill>
                <a:effectLst/>
                <a:latin typeface="Times New Roman"/>
                <a:ea typeface="Calibri"/>
                <a:cs typeface="Times New Roman"/>
              </a:rPr>
              <a:t>There are three functions</a:t>
            </a:r>
            <a:r>
              <a:rPr lang="en-US" sz="4000" dirty="0" smtClean="0">
                <a:effectLst/>
                <a:latin typeface="Times New Roman"/>
                <a:ea typeface="Calibri"/>
                <a:cs typeface="Times New Roman"/>
              </a:rPr>
              <a:t>:</a:t>
            </a:r>
            <a:endParaRPr lang="en-US" sz="4000" dirty="0">
              <a:ea typeface="Calibri"/>
              <a:cs typeface="Times New Roman"/>
            </a:endParaRPr>
          </a:p>
          <a:p>
            <a:pPr marL="342900" marR="0" lvl="0" indent="-342900" algn="l">
              <a:lnSpc>
                <a:spcPct val="115000"/>
              </a:lnSpc>
              <a:spcBef>
                <a:spcPts val="0"/>
              </a:spcBef>
              <a:spcAft>
                <a:spcPts val="0"/>
              </a:spcAft>
              <a:buFont typeface="+mj-lt"/>
              <a:buAutoNum type="arabicPeriod"/>
            </a:pPr>
            <a:r>
              <a:rPr lang="en-US" sz="4000" dirty="0" smtClean="0">
                <a:solidFill>
                  <a:schemeClr val="tx1"/>
                </a:solidFill>
                <a:effectLst/>
                <a:latin typeface="Times New Roman"/>
                <a:ea typeface="Calibri"/>
                <a:cs typeface="Times New Roman"/>
              </a:rPr>
              <a:t>You are speaking to God (It’s a privilege that you have) </a:t>
            </a:r>
          </a:p>
          <a:p>
            <a:pPr marL="342900" marR="0" lvl="0" indent="-342900" algn="l">
              <a:lnSpc>
                <a:spcPct val="115000"/>
              </a:lnSpc>
              <a:spcBef>
                <a:spcPts val="0"/>
              </a:spcBef>
              <a:spcAft>
                <a:spcPts val="0"/>
              </a:spcAft>
              <a:buFont typeface="+mj-lt"/>
              <a:buAutoNum type="arabicPeriod"/>
            </a:pPr>
            <a:r>
              <a:rPr lang="en-US" sz="4000" dirty="0" smtClean="0">
                <a:solidFill>
                  <a:schemeClr val="tx1"/>
                </a:solidFill>
                <a:effectLst/>
                <a:latin typeface="Times New Roman"/>
                <a:ea typeface="Calibri"/>
                <a:cs typeface="Times New Roman"/>
              </a:rPr>
              <a:t>You are speaking </a:t>
            </a:r>
            <a:r>
              <a:rPr lang="en-US" sz="4000" u="sng" dirty="0" smtClean="0">
                <a:solidFill>
                  <a:schemeClr val="tx1"/>
                </a:solidFill>
                <a:effectLst/>
                <a:latin typeface="Times New Roman"/>
                <a:ea typeface="Calibri"/>
                <a:cs typeface="Times New Roman"/>
              </a:rPr>
              <a:t>mysteries</a:t>
            </a:r>
            <a:r>
              <a:rPr lang="en-US" sz="4000" dirty="0" smtClean="0">
                <a:solidFill>
                  <a:schemeClr val="tx1"/>
                </a:solidFill>
                <a:effectLst/>
                <a:latin typeface="Times New Roman"/>
                <a:ea typeface="Calibri"/>
                <a:cs typeface="Times New Roman"/>
              </a:rPr>
              <a:t> (secrets that the mind does not understand)</a:t>
            </a:r>
            <a:endParaRPr lang="en-US" sz="4000" dirty="0">
              <a:solidFill>
                <a:schemeClr val="tx1"/>
              </a:solidFill>
              <a:ea typeface="Calibri"/>
              <a:cs typeface="Times New Roman"/>
            </a:endParaRPr>
          </a:p>
          <a:p>
            <a:pPr marL="342900" marR="0" lvl="0" indent="-342900" algn="l">
              <a:lnSpc>
                <a:spcPct val="115000"/>
              </a:lnSpc>
              <a:spcBef>
                <a:spcPts val="0"/>
              </a:spcBef>
              <a:spcAft>
                <a:spcPts val="1000"/>
              </a:spcAft>
              <a:buFont typeface="+mj-lt"/>
              <a:buAutoNum type="arabicPeriod"/>
            </a:pPr>
            <a:r>
              <a:rPr lang="en-US" sz="4000" dirty="0" smtClean="0">
                <a:solidFill>
                  <a:schemeClr val="tx1"/>
                </a:solidFill>
                <a:effectLst/>
                <a:latin typeface="Times New Roman"/>
                <a:ea typeface="Calibri"/>
                <a:cs typeface="Times New Roman"/>
              </a:rPr>
              <a:t>You are edifying or building yourself up.</a:t>
            </a:r>
            <a:endParaRPr lang="en-US" sz="4000" dirty="0">
              <a:solidFill>
                <a:schemeClr val="tx1"/>
              </a:solidFill>
              <a:ea typeface="Calibri"/>
              <a:cs typeface="Times New Roman"/>
            </a:endParaRPr>
          </a:p>
          <a:p>
            <a:pPr algn="l"/>
            <a:endParaRPr lang="en-US" dirty="0"/>
          </a:p>
        </p:txBody>
      </p:sp>
    </p:spTree>
    <p:extLst>
      <p:ext uri="{BB962C8B-B14F-4D97-AF65-F5344CB8AC3E}">
        <p14:creationId xmlns:p14="http://schemas.microsoft.com/office/powerpoint/2010/main" val="3463837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 y="152400"/>
            <a:ext cx="8839200" cy="6400800"/>
          </a:xfrm>
        </p:spPr>
        <p:txBody>
          <a:bodyPr>
            <a:normAutofit/>
          </a:bodyPr>
          <a:lstStyle/>
          <a:p>
            <a:pPr algn="l"/>
            <a:r>
              <a:rPr lang="en-US" sz="4800" b="1" dirty="0" smtClean="0">
                <a:solidFill>
                  <a:srgbClr val="FF0000"/>
                </a:solidFill>
                <a:effectLst/>
                <a:latin typeface="Times New Roman"/>
                <a:ea typeface="Calibri"/>
              </a:rPr>
              <a:t>1 Corinthians 14:13 </a:t>
            </a:r>
            <a:r>
              <a:rPr lang="en-US" sz="4800" baseline="30000" dirty="0" smtClean="0">
                <a:solidFill>
                  <a:srgbClr val="FF0000"/>
                </a:solidFill>
                <a:effectLst/>
                <a:latin typeface="Times New Roman"/>
                <a:ea typeface="Calibri"/>
              </a:rPr>
              <a:t>“</a:t>
            </a:r>
            <a:r>
              <a:rPr lang="en-US" sz="4800" dirty="0" smtClean="0">
                <a:solidFill>
                  <a:srgbClr val="0070C0"/>
                </a:solidFill>
                <a:effectLst/>
                <a:latin typeface="Times New Roman"/>
                <a:ea typeface="Calibri"/>
              </a:rPr>
              <a:t>For this reason anyone who speaks in a tongue should </a:t>
            </a:r>
            <a:r>
              <a:rPr lang="en-US" sz="4800" u="sng" dirty="0" smtClean="0">
                <a:solidFill>
                  <a:srgbClr val="0070C0"/>
                </a:solidFill>
                <a:effectLst/>
                <a:latin typeface="Times New Roman"/>
                <a:ea typeface="Calibri"/>
              </a:rPr>
              <a:t>pray that he may interpret what he says</a:t>
            </a:r>
            <a:r>
              <a:rPr lang="en-US" sz="4800" dirty="0" smtClean="0">
                <a:effectLst/>
                <a:latin typeface="Times New Roman"/>
                <a:ea typeface="Calibri"/>
              </a:rPr>
              <a:t>” </a:t>
            </a:r>
          </a:p>
          <a:p>
            <a:pPr algn="l"/>
            <a:r>
              <a:rPr lang="en-US" sz="4800" dirty="0" smtClean="0">
                <a:solidFill>
                  <a:srgbClr val="FF0000"/>
                </a:solidFill>
                <a:effectLst/>
                <a:latin typeface="Times New Roman"/>
                <a:ea typeface="Calibri"/>
              </a:rPr>
              <a:t>verse 28 </a:t>
            </a:r>
            <a:r>
              <a:rPr lang="en-US" sz="4800" dirty="0" smtClean="0">
                <a:solidFill>
                  <a:srgbClr val="0070C0"/>
                </a:solidFill>
                <a:effectLst/>
                <a:latin typeface="Times New Roman"/>
                <a:ea typeface="Calibri"/>
              </a:rPr>
              <a:t>But if there be </a:t>
            </a:r>
            <a:r>
              <a:rPr lang="en-US" sz="4800" u="sng" dirty="0" smtClean="0">
                <a:solidFill>
                  <a:srgbClr val="0070C0"/>
                </a:solidFill>
                <a:effectLst/>
                <a:latin typeface="Times New Roman"/>
                <a:ea typeface="Calibri"/>
              </a:rPr>
              <a:t>no interpreter</a:t>
            </a:r>
            <a:r>
              <a:rPr lang="en-US" sz="4800" dirty="0" smtClean="0">
                <a:solidFill>
                  <a:srgbClr val="0070C0"/>
                </a:solidFill>
                <a:effectLst/>
                <a:latin typeface="Times New Roman"/>
                <a:ea typeface="Calibri"/>
              </a:rPr>
              <a:t>, </a:t>
            </a:r>
            <a:r>
              <a:rPr lang="en-US" sz="4800" u="sng" dirty="0" smtClean="0">
                <a:solidFill>
                  <a:srgbClr val="0070C0"/>
                </a:solidFill>
                <a:effectLst/>
                <a:latin typeface="Times New Roman"/>
                <a:ea typeface="Calibri"/>
              </a:rPr>
              <a:t>let him keep silence in the church</a:t>
            </a:r>
            <a:r>
              <a:rPr lang="en-US" sz="4800" dirty="0" smtClean="0">
                <a:solidFill>
                  <a:srgbClr val="0070C0"/>
                </a:solidFill>
                <a:effectLst/>
                <a:latin typeface="Times New Roman"/>
                <a:ea typeface="Calibri"/>
              </a:rPr>
              <a:t>; and </a:t>
            </a:r>
            <a:r>
              <a:rPr lang="en-US" sz="4800" u="sng" dirty="0" smtClean="0">
                <a:solidFill>
                  <a:srgbClr val="0070C0"/>
                </a:solidFill>
                <a:effectLst/>
                <a:latin typeface="Times New Roman"/>
                <a:ea typeface="Calibri"/>
              </a:rPr>
              <a:t>let him speak to himself, and to God</a:t>
            </a:r>
            <a:r>
              <a:rPr lang="en-US" sz="4800" dirty="0" smtClean="0">
                <a:solidFill>
                  <a:srgbClr val="0070C0"/>
                </a:solidFill>
                <a:effectLst/>
                <a:latin typeface="Times New Roman"/>
                <a:ea typeface="Calibri"/>
              </a:rPr>
              <a:t>. </a:t>
            </a:r>
            <a:endParaRPr lang="en-US" sz="4800" dirty="0"/>
          </a:p>
        </p:txBody>
      </p:sp>
    </p:spTree>
    <p:extLst>
      <p:ext uri="{BB962C8B-B14F-4D97-AF65-F5344CB8AC3E}">
        <p14:creationId xmlns:p14="http://schemas.microsoft.com/office/powerpoint/2010/main" val="2771493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228600"/>
            <a:ext cx="9067800" cy="6477000"/>
          </a:xfrm>
        </p:spPr>
        <p:txBody>
          <a:bodyPr>
            <a:normAutofit fontScale="92500" lnSpcReduction="20000"/>
          </a:bodyPr>
          <a:lstStyle/>
          <a:p>
            <a:pPr algn="l">
              <a:lnSpc>
                <a:spcPct val="115000"/>
              </a:lnSpc>
              <a:spcBef>
                <a:spcPts val="0"/>
              </a:spcBef>
              <a:spcAft>
                <a:spcPts val="1000"/>
              </a:spcAft>
            </a:pPr>
            <a:r>
              <a:rPr lang="en-US" sz="4300" b="1" dirty="0" smtClean="0">
                <a:solidFill>
                  <a:srgbClr val="FF0000"/>
                </a:solidFill>
                <a:effectLst/>
                <a:latin typeface="Times New Roman" pitchFamily="18" charset="0"/>
                <a:ea typeface="Calibri"/>
                <a:cs typeface="Times New Roman" pitchFamily="18" charset="0"/>
              </a:rPr>
              <a:t>                       Interpreting  </a:t>
            </a:r>
            <a:r>
              <a:rPr lang="en-US" sz="4000" b="1" dirty="0" smtClean="0">
                <a:solidFill>
                  <a:srgbClr val="FF0000"/>
                </a:solidFill>
                <a:effectLst/>
                <a:latin typeface="Times New Roman" pitchFamily="18" charset="0"/>
                <a:ea typeface="Calibri"/>
                <a:cs typeface="Times New Roman" pitchFamily="18" charset="0"/>
              </a:rPr>
              <a:t>                                            </a:t>
            </a:r>
            <a:r>
              <a:rPr lang="en-US" sz="4300" dirty="0" smtClean="0">
                <a:solidFill>
                  <a:schemeClr val="tx1"/>
                </a:solidFill>
                <a:effectLst/>
                <a:highlight>
                  <a:srgbClr val="FFFF00"/>
                </a:highlight>
                <a:latin typeface="Times New Roman" pitchFamily="18" charset="0"/>
                <a:ea typeface="Calibri"/>
                <a:cs typeface="Times New Roman" pitchFamily="18" charset="0"/>
              </a:rPr>
              <a:t>Definition</a:t>
            </a:r>
            <a:r>
              <a:rPr lang="en-US" sz="4300" dirty="0" smtClean="0">
                <a:effectLst/>
                <a:latin typeface="Times New Roman" pitchFamily="18" charset="0"/>
                <a:ea typeface="Calibri"/>
                <a:cs typeface="Times New Roman" pitchFamily="18" charset="0"/>
              </a:rPr>
              <a:t>: </a:t>
            </a:r>
            <a:r>
              <a:rPr lang="en-US" sz="4300" dirty="0" smtClean="0">
                <a:solidFill>
                  <a:schemeClr val="tx1"/>
                </a:solidFill>
                <a:effectLst/>
                <a:latin typeface="Times New Roman" pitchFamily="18" charset="0"/>
                <a:ea typeface="Calibri"/>
                <a:cs typeface="Times New Roman" pitchFamily="18" charset="0"/>
              </a:rPr>
              <a:t>The gift of interpretation has no meaning apart from the gift of tongues.  But if someone has spoken with an unknown tongue by the Holy Spirit, the gift of interpreting enables either that person or another person, (not through intellectual understanding) to speak out in a known language that which was spoken in tongues.</a:t>
            </a:r>
            <a:endParaRPr lang="en-US" sz="4300" dirty="0">
              <a:solidFill>
                <a:schemeClr val="tx1"/>
              </a:solidFill>
              <a:latin typeface="Times New Roman" pitchFamily="18" charset="0"/>
              <a:ea typeface="Calibri"/>
              <a:cs typeface="Times New Roman" pitchFamily="18" charset="0"/>
            </a:endParaRPr>
          </a:p>
          <a:p>
            <a:pPr algn="l">
              <a:lnSpc>
                <a:spcPct val="115000"/>
              </a:lnSpc>
              <a:spcBef>
                <a:spcPts val="0"/>
              </a:spcBef>
              <a:spcAft>
                <a:spcPts val="1000"/>
              </a:spcAft>
            </a:pPr>
            <a:endParaRPr lang="en-US" sz="2000" dirty="0">
              <a:ea typeface="Calibri"/>
              <a:cs typeface="Times New Roman"/>
            </a:endParaRPr>
          </a:p>
          <a:p>
            <a:pPr algn="l"/>
            <a:endParaRPr lang="en-US" dirty="0"/>
          </a:p>
        </p:txBody>
      </p:sp>
    </p:spTree>
    <p:extLst>
      <p:ext uri="{BB962C8B-B14F-4D97-AF65-F5344CB8AC3E}">
        <p14:creationId xmlns:p14="http://schemas.microsoft.com/office/powerpoint/2010/main" val="2985883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152401"/>
            <a:ext cx="7772400" cy="1066800"/>
          </a:xfrm>
        </p:spPr>
        <p:txBody>
          <a:bodyPr>
            <a:normAutofit/>
          </a:bodyPr>
          <a:lstStyle/>
          <a:p>
            <a:r>
              <a:rPr lang="en-US" dirty="0" smtClean="0">
                <a:solidFill>
                  <a:srgbClr val="FF0000"/>
                </a:solidFill>
                <a:effectLst/>
                <a:latin typeface="Times New Roman"/>
                <a:ea typeface="Calibri"/>
              </a:rPr>
              <a:t>Prophecy</a:t>
            </a:r>
            <a:endParaRPr lang="en-US" dirty="0"/>
          </a:p>
        </p:txBody>
      </p:sp>
      <p:sp>
        <p:nvSpPr>
          <p:cNvPr id="3" name="Subtitle 2"/>
          <p:cNvSpPr>
            <a:spLocks noGrp="1"/>
          </p:cNvSpPr>
          <p:nvPr>
            <p:ph type="subTitle" idx="1"/>
          </p:nvPr>
        </p:nvSpPr>
        <p:spPr>
          <a:xfrm>
            <a:off x="228600" y="1143000"/>
            <a:ext cx="8763000" cy="5562600"/>
          </a:xfrm>
        </p:spPr>
        <p:txBody>
          <a:bodyPr/>
          <a:lstStyle/>
          <a:p>
            <a:pPr algn="l">
              <a:lnSpc>
                <a:spcPct val="115000"/>
              </a:lnSpc>
              <a:spcBef>
                <a:spcPts val="0"/>
              </a:spcBef>
              <a:spcAft>
                <a:spcPts val="1000"/>
              </a:spcAft>
            </a:pPr>
            <a:r>
              <a:rPr lang="en-US" sz="4000" dirty="0" smtClean="0">
                <a:solidFill>
                  <a:schemeClr val="tx1"/>
                </a:solidFill>
                <a:effectLst/>
                <a:latin typeface="Times New Roman"/>
                <a:ea typeface="Calibri"/>
                <a:cs typeface="Times New Roman"/>
              </a:rPr>
              <a:t>Prophecy is speaking a language that is known to all, words that are given by the Holy Spirit. This is not by human understanding they are given supernaturally by the Holy Spirit to an individual for the church encouragement, comfort and warning.</a:t>
            </a:r>
            <a:endParaRPr lang="en-US" sz="4000" dirty="0">
              <a:solidFill>
                <a:schemeClr val="tx1"/>
              </a:solidFill>
              <a:ea typeface="Calibri"/>
              <a:cs typeface="Times New Roman"/>
            </a:endParaRPr>
          </a:p>
          <a:p>
            <a:endParaRPr lang="en-US" dirty="0"/>
          </a:p>
        </p:txBody>
      </p:sp>
    </p:spTree>
    <p:extLst>
      <p:ext uri="{BB962C8B-B14F-4D97-AF65-F5344CB8AC3E}">
        <p14:creationId xmlns:p14="http://schemas.microsoft.com/office/powerpoint/2010/main" val="304357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 y="304800"/>
            <a:ext cx="8915400" cy="6172200"/>
          </a:xfrm>
        </p:spPr>
        <p:txBody>
          <a:bodyPr>
            <a:normAutofit/>
          </a:bodyPr>
          <a:lstStyle/>
          <a:p>
            <a:pPr>
              <a:lnSpc>
                <a:spcPct val="115000"/>
              </a:lnSpc>
              <a:spcBef>
                <a:spcPts val="0"/>
              </a:spcBef>
              <a:spcAft>
                <a:spcPts val="1000"/>
              </a:spcAft>
            </a:pPr>
            <a:r>
              <a:rPr lang="en-US" sz="4800" b="1" dirty="0" smtClean="0">
                <a:solidFill>
                  <a:schemeClr val="tx1"/>
                </a:solidFill>
                <a:latin typeface="+mj-lt"/>
                <a:ea typeface="Calibri"/>
                <a:cs typeface="Times New Roman"/>
              </a:rPr>
              <a:t>The difference between interpretation and prophesy is: </a:t>
            </a:r>
          </a:p>
          <a:p>
            <a:pPr>
              <a:lnSpc>
                <a:spcPct val="115000"/>
              </a:lnSpc>
              <a:spcBef>
                <a:spcPts val="0"/>
              </a:spcBef>
              <a:spcAft>
                <a:spcPts val="1000"/>
              </a:spcAft>
            </a:pPr>
            <a:endParaRPr lang="en-US" sz="1000" b="1" dirty="0" smtClean="0">
              <a:solidFill>
                <a:schemeClr val="tx1"/>
              </a:solidFill>
              <a:latin typeface="+mj-lt"/>
              <a:ea typeface="Calibri"/>
              <a:cs typeface="Times New Roman"/>
            </a:endParaRPr>
          </a:p>
          <a:p>
            <a:pPr>
              <a:lnSpc>
                <a:spcPct val="115000"/>
              </a:lnSpc>
              <a:spcBef>
                <a:spcPts val="0"/>
              </a:spcBef>
              <a:spcAft>
                <a:spcPts val="1000"/>
              </a:spcAft>
            </a:pPr>
            <a:r>
              <a:rPr lang="en-US" sz="4800" u="sng" dirty="0" smtClean="0">
                <a:solidFill>
                  <a:schemeClr val="bg2">
                    <a:lumMod val="10000"/>
                  </a:schemeClr>
                </a:solidFill>
                <a:ea typeface="Calibri"/>
                <a:cs typeface="Times New Roman" pitchFamily="18" charset="0"/>
              </a:rPr>
              <a:t>I</a:t>
            </a:r>
            <a:r>
              <a:rPr lang="en-US" sz="4800" u="sng" dirty="0" smtClean="0">
                <a:solidFill>
                  <a:schemeClr val="bg2">
                    <a:lumMod val="10000"/>
                  </a:schemeClr>
                </a:solidFill>
                <a:effectLst/>
                <a:ea typeface="Calibri"/>
                <a:cs typeface="Times New Roman" pitchFamily="18" charset="0"/>
              </a:rPr>
              <a:t>nterpretation</a:t>
            </a:r>
            <a:r>
              <a:rPr lang="en-US" sz="4800" dirty="0" smtClean="0">
                <a:solidFill>
                  <a:schemeClr val="bg2">
                    <a:lumMod val="10000"/>
                  </a:schemeClr>
                </a:solidFill>
                <a:effectLst/>
                <a:ea typeface="Calibri"/>
                <a:cs typeface="Times New Roman" pitchFamily="18" charset="0"/>
              </a:rPr>
              <a:t> is preceded by the utterance of an unknown language and its related to the unknown language. </a:t>
            </a:r>
            <a:endParaRPr lang="en-US" sz="4800" dirty="0">
              <a:solidFill>
                <a:schemeClr val="bg2">
                  <a:lumMod val="10000"/>
                </a:schemeClr>
              </a:solidFill>
              <a:ea typeface="Calibri"/>
              <a:cs typeface="Times New Roman" pitchFamily="18" charset="0"/>
            </a:endParaRPr>
          </a:p>
          <a:p>
            <a:endParaRPr lang="en-US" dirty="0"/>
          </a:p>
        </p:txBody>
      </p:sp>
    </p:spTree>
    <p:extLst>
      <p:ext uri="{BB962C8B-B14F-4D97-AF65-F5344CB8AC3E}">
        <p14:creationId xmlns:p14="http://schemas.microsoft.com/office/powerpoint/2010/main" val="509356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447800" y="152400"/>
            <a:ext cx="7391400" cy="6705600"/>
          </a:xfrm>
        </p:spPr>
        <p:txBody>
          <a:bodyPr>
            <a:normAutofit/>
          </a:bodyPr>
          <a:lstStyle/>
          <a:p>
            <a:pPr algn="l"/>
            <a:r>
              <a:rPr lang="en-US" sz="4000" b="1" dirty="0" smtClean="0">
                <a:solidFill>
                  <a:srgbClr val="C00000"/>
                </a:solidFill>
                <a:effectLst/>
                <a:latin typeface="+mj-lt"/>
                <a:ea typeface="Calibri"/>
                <a:cs typeface="Times New Roman" pitchFamily="18" charset="0"/>
              </a:rPr>
              <a:t>2 Cor 11:12-15 </a:t>
            </a:r>
          </a:p>
          <a:p>
            <a:pPr algn="l"/>
            <a:r>
              <a:rPr lang="en-US" sz="4000" b="1" dirty="0" smtClean="0">
                <a:solidFill>
                  <a:schemeClr val="tx1"/>
                </a:solidFill>
                <a:effectLst/>
                <a:latin typeface="+mj-lt"/>
                <a:ea typeface="Calibri"/>
                <a:cs typeface="Times New Roman" pitchFamily="18" charset="0"/>
              </a:rPr>
              <a:t>2 Pet 2:1-3 </a:t>
            </a:r>
          </a:p>
          <a:p>
            <a:pPr algn="l"/>
            <a:r>
              <a:rPr lang="en-US" sz="4000" b="1" dirty="0" smtClean="0">
                <a:solidFill>
                  <a:srgbClr val="C00000"/>
                </a:solidFill>
                <a:effectLst/>
                <a:latin typeface="+mj-lt"/>
                <a:ea typeface="Calibri"/>
                <a:cs typeface="Times New Roman" pitchFamily="18" charset="0"/>
              </a:rPr>
              <a:t>1 John 4:1 </a:t>
            </a:r>
          </a:p>
          <a:p>
            <a:pPr algn="l"/>
            <a:r>
              <a:rPr lang="en-US" sz="4000" b="1" dirty="0" smtClean="0">
                <a:solidFill>
                  <a:schemeClr val="tx1"/>
                </a:solidFill>
                <a:effectLst/>
                <a:latin typeface="+mj-lt"/>
                <a:ea typeface="Calibri"/>
                <a:cs typeface="Times New Roman" pitchFamily="18" charset="0"/>
              </a:rPr>
              <a:t>1 Cor 12:7 &amp;11</a:t>
            </a:r>
            <a:r>
              <a:rPr lang="en-US" sz="4000" b="1" baseline="30000" dirty="0" smtClean="0">
                <a:solidFill>
                  <a:schemeClr val="tx1"/>
                </a:solidFill>
                <a:effectLst/>
                <a:latin typeface="+mj-lt"/>
                <a:ea typeface="Calibri"/>
                <a:cs typeface="Times New Roman" pitchFamily="18" charset="0"/>
              </a:rPr>
              <a:t> </a:t>
            </a:r>
          </a:p>
          <a:p>
            <a:pPr algn="l"/>
            <a:r>
              <a:rPr lang="en-US" sz="4000" b="1" dirty="0" smtClean="0">
                <a:solidFill>
                  <a:srgbClr val="C00000"/>
                </a:solidFill>
                <a:effectLst/>
                <a:latin typeface="+mj-lt"/>
                <a:ea typeface="Calibri"/>
                <a:cs typeface="Times New Roman" pitchFamily="18" charset="0"/>
              </a:rPr>
              <a:t>1 Cor 12: 31 </a:t>
            </a:r>
          </a:p>
          <a:p>
            <a:pPr algn="l"/>
            <a:r>
              <a:rPr lang="en-US" sz="4000" b="1" dirty="0" smtClean="0">
                <a:solidFill>
                  <a:schemeClr val="tx1"/>
                </a:solidFill>
                <a:effectLst/>
                <a:latin typeface="+mj-lt"/>
                <a:ea typeface="Calibri"/>
                <a:cs typeface="Times New Roman" pitchFamily="18" charset="0"/>
              </a:rPr>
              <a:t>1 Cor 14:1 </a:t>
            </a:r>
          </a:p>
          <a:p>
            <a:pPr algn="l"/>
            <a:r>
              <a:rPr lang="en-US" sz="4000" b="1" dirty="0" smtClean="0">
                <a:solidFill>
                  <a:srgbClr val="C00000"/>
                </a:solidFill>
                <a:effectLst/>
                <a:latin typeface="+mj-lt"/>
                <a:ea typeface="Calibri"/>
                <a:cs typeface="Times New Roman" pitchFamily="18" charset="0"/>
              </a:rPr>
              <a:t>1Cor 14: 5 </a:t>
            </a:r>
          </a:p>
          <a:p>
            <a:pPr algn="l"/>
            <a:r>
              <a:rPr lang="en-US" sz="4000" b="1" dirty="0" smtClean="0">
                <a:solidFill>
                  <a:schemeClr val="tx1"/>
                </a:solidFill>
                <a:effectLst/>
                <a:latin typeface="+mj-lt"/>
                <a:ea typeface="Calibri"/>
                <a:cs typeface="Times New Roman" pitchFamily="18" charset="0"/>
              </a:rPr>
              <a:t>1 Cor 14:26 </a:t>
            </a:r>
          </a:p>
          <a:p>
            <a:pPr algn="l"/>
            <a:r>
              <a:rPr lang="en-US" sz="4000" b="1" dirty="0" smtClean="0">
                <a:solidFill>
                  <a:srgbClr val="C00000"/>
                </a:solidFill>
                <a:effectLst/>
                <a:latin typeface="+mj-lt"/>
                <a:ea typeface="Calibri"/>
                <a:cs typeface="Times New Roman" pitchFamily="18" charset="0"/>
              </a:rPr>
              <a:t>1Cor 14:23-25 </a:t>
            </a:r>
            <a:endParaRPr lang="en-US" dirty="0" smtClean="0">
              <a:solidFill>
                <a:srgbClr val="FF0000"/>
              </a:solidFill>
              <a:effectLst/>
              <a:latin typeface="Times New Roman"/>
              <a:ea typeface="Calibri"/>
            </a:endParaRPr>
          </a:p>
          <a:p>
            <a:pPr algn="l"/>
            <a:endParaRPr lang="en-US" dirty="0"/>
          </a:p>
        </p:txBody>
      </p:sp>
    </p:spTree>
    <p:extLst>
      <p:ext uri="{BB962C8B-B14F-4D97-AF65-F5344CB8AC3E}">
        <p14:creationId xmlns:p14="http://schemas.microsoft.com/office/powerpoint/2010/main" val="1299159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Effect transition="in" filter="fade">
                                      <p:cBhvr>
                                        <p:cTn id="49" dur="1000"/>
                                        <p:tgtEl>
                                          <p:spTgt spid="3">
                                            <p:txEl>
                                              <p:pRg st="6" end="6"/>
                                            </p:txEl>
                                          </p:spTgt>
                                        </p:tgtEl>
                                      </p:cBhvr>
                                    </p:animEffect>
                                    <p:anim calcmode="lin" valueType="num">
                                      <p:cBhvr>
                                        <p:cTn id="5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3">
                                            <p:txEl>
                                              <p:pRg st="7" end="7"/>
                                            </p:txEl>
                                          </p:spTgt>
                                        </p:tgtEl>
                                        <p:attrNameLst>
                                          <p:attrName>style.visibility</p:attrName>
                                        </p:attrNameLst>
                                      </p:cBhvr>
                                      <p:to>
                                        <p:strVal val="visible"/>
                                      </p:to>
                                    </p:set>
                                    <p:animEffect transition="in" filter="fade">
                                      <p:cBhvr>
                                        <p:cTn id="56" dur="1000"/>
                                        <p:tgtEl>
                                          <p:spTgt spid="3">
                                            <p:txEl>
                                              <p:pRg st="7" end="7"/>
                                            </p:txEl>
                                          </p:spTgt>
                                        </p:tgtEl>
                                      </p:cBhvr>
                                    </p:animEffect>
                                    <p:anim calcmode="lin" valueType="num">
                                      <p:cBhvr>
                                        <p:cTn id="57"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p:stCondLst>
                                    <p:cond delay="0"/>
                                  </p:stCondLst>
                                  <p:childTnLst>
                                    <p:set>
                                      <p:cBhvr>
                                        <p:cTn id="62" dur="1" fill="hold">
                                          <p:stCondLst>
                                            <p:cond delay="0"/>
                                          </p:stCondLst>
                                        </p:cTn>
                                        <p:tgtEl>
                                          <p:spTgt spid="3">
                                            <p:txEl>
                                              <p:pRg st="8" end="8"/>
                                            </p:txEl>
                                          </p:spTgt>
                                        </p:tgtEl>
                                        <p:attrNameLst>
                                          <p:attrName>style.visibility</p:attrName>
                                        </p:attrNameLst>
                                      </p:cBhvr>
                                      <p:to>
                                        <p:strVal val="visible"/>
                                      </p:to>
                                    </p:set>
                                    <p:animEffect transition="in" filter="fade">
                                      <p:cBhvr>
                                        <p:cTn id="63" dur="1000"/>
                                        <p:tgtEl>
                                          <p:spTgt spid="3">
                                            <p:txEl>
                                              <p:pRg st="8" end="8"/>
                                            </p:txEl>
                                          </p:spTgt>
                                        </p:tgtEl>
                                      </p:cBhvr>
                                    </p:animEffect>
                                    <p:anim calcmode="lin" valueType="num">
                                      <p:cBhvr>
                                        <p:cTn id="64"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65"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123</TotalTime>
  <Words>403</Words>
  <Application>Microsoft Office PowerPoint</Application>
  <PresentationFormat>On-screen Show (4:3)</PresentationFormat>
  <Paragraphs>48</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Spiritual Empowerment of the Church       Part 3</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Prophecy</vt:lpstr>
      <vt:lpstr>PowerPoint Presentation</vt:lpstr>
      <vt:lpstr>PowerPoint Presentation</vt:lpstr>
    </vt:vector>
  </TitlesOfParts>
  <Company>CtrlSoft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Spiritual Empowerment of the Church       part 3</dc:title>
  <dc:creator>User</dc:creator>
  <cp:lastModifiedBy>User</cp:lastModifiedBy>
  <cp:revision>17</cp:revision>
  <cp:lastPrinted>2018-05-24T13:08:41Z</cp:lastPrinted>
  <dcterms:created xsi:type="dcterms:W3CDTF">2018-05-24T11:39:15Z</dcterms:created>
  <dcterms:modified xsi:type="dcterms:W3CDTF">2018-05-24T18:09:31Z</dcterms:modified>
</cp:coreProperties>
</file>